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9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305" r:id="rId11"/>
    <p:sldId id="267" r:id="rId12"/>
    <p:sldId id="306" r:id="rId13"/>
    <p:sldId id="307" r:id="rId14"/>
    <p:sldId id="308" r:id="rId15"/>
    <p:sldId id="313" r:id="rId16"/>
    <p:sldId id="315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36" r:id="rId26"/>
    <p:sldId id="337" r:id="rId27"/>
    <p:sldId id="270" r:id="rId28"/>
    <p:sldId id="274" r:id="rId29"/>
    <p:sldId id="275" r:id="rId30"/>
    <p:sldId id="340" r:id="rId31"/>
    <p:sldId id="272" r:id="rId32"/>
    <p:sldId id="288" r:id="rId33"/>
    <p:sldId id="289" r:id="rId34"/>
    <p:sldId id="292" r:id="rId35"/>
    <p:sldId id="346" r:id="rId36"/>
    <p:sldId id="345" r:id="rId37"/>
    <p:sldId id="348" r:id="rId38"/>
    <p:sldId id="347" r:id="rId39"/>
    <p:sldId id="295" r:id="rId40"/>
    <p:sldId id="303" r:id="rId41"/>
    <p:sldId id="297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34" autoAdjust="0"/>
    <p:restoredTop sz="94660"/>
  </p:normalViewPr>
  <p:slideViewPr>
    <p:cSldViewPr snapToGrid="0">
      <p:cViewPr>
        <p:scale>
          <a:sx n="78" d="100"/>
          <a:sy n="78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6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Arkusz_programu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Arkusz_programu_Microsoft_Excel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Arkusz_programu_Microsoft_Excel5.xlsx"/><Relationship Id="rId1" Type="http://schemas.openxmlformats.org/officeDocument/2006/relationships/themeOverride" Target="../theme/themeOverride2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Arkusz_programu_Microsoft_Excel6.xlsx"/><Relationship Id="rId1" Type="http://schemas.openxmlformats.org/officeDocument/2006/relationships/themeOverride" Target="../theme/themeOverride3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Arkusz_programu_Microsoft_Excel8.xlsx"/><Relationship Id="rId1" Type="http://schemas.openxmlformats.org/officeDocument/2006/relationships/themeOverride" Target="../theme/themeOverride4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Arkusz_programu_Microsoft_Excel9.xlsx"/><Relationship Id="rId1" Type="http://schemas.openxmlformats.org/officeDocument/2006/relationships/themeOverride" Target="../theme/themeOverride5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10-44E7-919D-DBF340A0B414}"/>
                </c:ext>
              </c:extLst>
            </c:dLbl>
            <c:dLbl>
              <c:idx val="5"/>
              <c:layout>
                <c:manualLayout>
                  <c:x val="-3.35345405767941E-2"/>
                  <c:y val="-2.0093770931011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10-44E7-919D-DBF340A0B414}"/>
                </c:ext>
              </c:extLst>
            </c:dLbl>
            <c:dLbl>
              <c:idx val="6"/>
              <c:layout>
                <c:manualLayout>
                  <c:x val="0"/>
                  <c:y val="-6.0281312793034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10-44E7-919D-DBF340A0B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Arkusz1!$D$4:$J$4</c:f>
              <c:numCache>
                <c:formatCode>General</c:formatCode>
                <c:ptCount val="7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  <c:pt idx="4">
                  <c:v>2020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Arkusz1!$D$5:$J$5</c:f>
              <c:numCache>
                <c:formatCode>General</c:formatCode>
                <c:ptCount val="7"/>
                <c:pt idx="0">
                  <c:v>2430</c:v>
                </c:pt>
                <c:pt idx="1">
                  <c:v>1701</c:v>
                </c:pt>
                <c:pt idx="2">
                  <c:v>1197</c:v>
                </c:pt>
                <c:pt idx="3">
                  <c:v>728</c:v>
                </c:pt>
                <c:pt idx="4" formatCode="#,##0">
                  <c:v>892</c:v>
                </c:pt>
                <c:pt idx="5" formatCode="#,##0">
                  <c:v>629</c:v>
                </c:pt>
                <c:pt idx="6">
                  <c:v>571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D10-44E7-919D-DBF340A0B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268672"/>
        <c:axId val="140270208"/>
      </c:lineChart>
      <c:catAx>
        <c:axId val="14026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0270208"/>
        <c:crosses val="autoZero"/>
        <c:auto val="1"/>
        <c:lblAlgn val="ctr"/>
        <c:lblOffset val="100"/>
        <c:noMultiLvlLbl val="0"/>
      </c:catAx>
      <c:valAx>
        <c:axId val="14027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026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Arkusz3!$C$4</c:f>
              <c:strCache>
                <c:ptCount val="1"/>
                <c:pt idx="0">
                  <c:v>Wydatki na 1 mieszkańca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69-422A-8876-C64CFB8ADE1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69-422A-8876-C64CFB8ADE1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9-422A-8876-C64CFB8ADE1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9-422A-8876-C64CFB8AD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Arkusz3!$D$3:$I$3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Arkusz3!$D$4:$I$4</c:f>
              <c:numCache>
                <c:formatCode>#,##0</c:formatCode>
                <c:ptCount val="6"/>
                <c:pt idx="0">
                  <c:v>5024.8100000000004</c:v>
                </c:pt>
                <c:pt idx="1">
                  <c:v>5482.77</c:v>
                </c:pt>
                <c:pt idx="2">
                  <c:v>5624.37</c:v>
                </c:pt>
                <c:pt idx="3">
                  <c:v>6052.67</c:v>
                </c:pt>
                <c:pt idx="4">
                  <c:v>5976</c:v>
                </c:pt>
                <c:pt idx="5">
                  <c:v>7543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69-422A-8876-C64CFB8AD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993664"/>
        <c:axId val="207007744"/>
      </c:barChart>
      <c:catAx>
        <c:axId val="20699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007744"/>
        <c:crosses val="autoZero"/>
        <c:auto val="1"/>
        <c:lblAlgn val="ctr"/>
        <c:lblOffset val="100"/>
        <c:noMultiLvlLbl val="0"/>
      </c:catAx>
      <c:valAx>
        <c:axId val="2070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99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54060742407199"/>
          <c:y val="7.4592074592074592E-2"/>
          <c:w val="0.77774510686164233"/>
          <c:h val="0.72850598039739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Arkusz1!$B$23</c:f>
              <c:strCache>
                <c:ptCount val="1"/>
                <c:pt idx="0">
                  <c:v>wydatki majątkowe ogółem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0D-4A83-8547-8993663FBCDB}"/>
              </c:ext>
            </c:extLst>
          </c:dPt>
          <c:dLbls>
            <c:dLbl>
              <c:idx val="1"/>
              <c:layout>
                <c:manualLayout>
                  <c:x val="-9.139296990882867E-3"/>
                  <c:y val="-9.307485991439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ED-4470-BE83-9132F0817261}"/>
                </c:ext>
              </c:extLst>
            </c:dLbl>
            <c:dLbl>
              <c:idx val="3"/>
              <c:layout>
                <c:manualLayout>
                  <c:x val="-3.6557187963531471E-3"/>
                  <c:y val="-0.10083109824059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ED-4470-BE83-9132F0817261}"/>
                </c:ext>
              </c:extLst>
            </c:dLbl>
            <c:dLbl>
              <c:idx val="4"/>
              <c:layout>
                <c:manualLayout>
                  <c:x val="0"/>
                  <c:y val="-2.326871497859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ED-4470-BE83-9132F0817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Arkusz1!$C$22:$H$22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Arkusz1!$C$23:$H$23</c:f>
              <c:numCache>
                <c:formatCode>#,##0.00</c:formatCode>
                <c:ptCount val="6"/>
                <c:pt idx="0">
                  <c:v>28906414.800000001</c:v>
                </c:pt>
                <c:pt idx="1">
                  <c:v>29891404.210000001</c:v>
                </c:pt>
                <c:pt idx="2">
                  <c:v>16048444.58</c:v>
                </c:pt>
                <c:pt idx="3">
                  <c:v>25169080.129999999</c:v>
                </c:pt>
                <c:pt idx="4">
                  <c:v>22529289.039999999</c:v>
                </c:pt>
                <c:pt idx="5">
                  <c:v>78089635.230000004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0D-4A83-8547-8993663F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067008"/>
        <c:axId val="207068544"/>
      </c:barChart>
      <c:catAx>
        <c:axId val="2070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068544"/>
        <c:crosses val="autoZero"/>
        <c:auto val="1"/>
        <c:lblAlgn val="ctr"/>
        <c:lblOffset val="100"/>
        <c:noMultiLvlLbl val="0"/>
      </c:catAx>
      <c:valAx>
        <c:axId val="20706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067008"/>
        <c:crosses val="autoZero"/>
        <c:crossBetween val="between"/>
        <c:majorUnit val="20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F9-4513-9804-4B882311573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F9-4513-9804-4B882311573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F9-4513-9804-4B882311573C}"/>
              </c:ext>
            </c:extLst>
          </c:dPt>
          <c:dLbls>
            <c:dLbl>
              <c:idx val="0"/>
              <c:layout>
                <c:manualLayout>
                  <c:x val="-0.11971693028119455"/>
                  <c:y val="0.102344423540092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F9-4513-9804-4B882311573C}"/>
                </c:ext>
              </c:extLst>
            </c:dLbl>
            <c:dLbl>
              <c:idx val="1"/>
              <c:layout>
                <c:manualLayout>
                  <c:x val="4.0103112266771185E-2"/>
                  <c:y val="-0.213638135967337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F9-4513-9804-4B882311573C}"/>
                </c:ext>
              </c:extLst>
            </c:dLbl>
            <c:dLbl>
              <c:idx val="2"/>
              <c:layout>
                <c:manualLayout>
                  <c:x val="0.10855224406324984"/>
                  <c:y val="0.121757135030382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F9-4513-9804-4B8823115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Arkusz1!$F$7:$F$9</c:f>
              <c:strCache>
                <c:ptCount val="3"/>
                <c:pt idx="0">
                  <c:v>Środki gminy</c:v>
                </c:pt>
                <c:pt idx="1">
                  <c:v>Środki UE</c:v>
                </c:pt>
                <c:pt idx="2">
                  <c:v>Środki z programów krajowych </c:v>
                </c:pt>
              </c:strCache>
            </c:strRef>
          </c:cat>
          <c:val>
            <c:numRef>
              <c:f>Arkusz1!$G$7:$G$9</c:f>
              <c:numCache>
                <c:formatCode>General</c:formatCode>
                <c:ptCount val="3"/>
                <c:pt idx="0">
                  <c:v>24672732.950000003</c:v>
                </c:pt>
                <c:pt idx="1">
                  <c:v>31987195.780000001</c:v>
                </c:pt>
                <c:pt idx="2">
                  <c:v>21429706.5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F9-4513-9804-4B8823115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Arkusz1!$D$12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AC-4DD3-B339-5B41AE7656C3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AC-4DD3-B339-5B41AE7656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Arkusz1!$C$13:$C$14</c:f>
              <c:strCache>
                <c:ptCount val="2"/>
                <c:pt idx="0">
                  <c:v>Police </c:v>
                </c:pt>
                <c:pt idx="1">
                  <c:v>Średnia w grupie porównawczej</c:v>
                </c:pt>
              </c:strCache>
            </c:strRef>
          </c:cat>
          <c:val>
            <c:numRef>
              <c:f>Arkusz1!$D$13:$D$14</c:f>
              <c:numCache>
                <c:formatCode>General</c:formatCode>
                <c:ptCount val="2"/>
                <c:pt idx="0">
                  <c:v>70.099999999999994</c:v>
                </c:pt>
                <c:pt idx="1">
                  <c:v>69.5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AC-4DD3-B339-5B41AE765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34656"/>
        <c:axId val="174944640"/>
      </c:barChart>
      <c:catAx>
        <c:axId val="17493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4944640"/>
        <c:crosses val="autoZero"/>
        <c:auto val="1"/>
        <c:lblAlgn val="ctr"/>
        <c:lblOffset val="100"/>
        <c:noMultiLvlLbl val="0"/>
      </c:catAx>
      <c:valAx>
        <c:axId val="174944640"/>
        <c:scaling>
          <c:orientation val="minMax"/>
          <c:max val="72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49346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Arkusz5!$H$14</c:f>
              <c:strCache>
                <c:ptCount val="1"/>
                <c:pt idx="0">
                  <c:v>22.00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3B9-4D88-8FA2-341395FB2BF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B9-4D88-8FA2-341395FB2B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Arkusz5!$G$15:$G$16</c:f>
              <c:strCache>
                <c:ptCount val="2"/>
                <c:pt idx="0">
                  <c:v>Police </c:v>
                </c:pt>
                <c:pt idx="1">
                  <c:v>Średnia w grupie porównawczej  </c:v>
                </c:pt>
              </c:strCache>
            </c:strRef>
          </c:cat>
          <c:val>
            <c:numRef>
              <c:f>Arkusz5!$H$15:$H$16</c:f>
              <c:numCache>
                <c:formatCode>#,##0.00</c:formatCode>
                <c:ptCount val="2"/>
                <c:pt idx="0">
                  <c:v>2096340.67</c:v>
                </c:pt>
                <c:pt idx="1">
                  <c:v>2177045.2799999998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B9-4D88-8FA2-341395FB2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388224"/>
        <c:axId val="206394112"/>
      </c:barChart>
      <c:catAx>
        <c:axId val="20638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394112"/>
        <c:crosses val="autoZero"/>
        <c:auto val="1"/>
        <c:lblAlgn val="ctr"/>
        <c:lblOffset val="100"/>
        <c:noMultiLvlLbl val="0"/>
      </c:catAx>
      <c:valAx>
        <c:axId val="206394112"/>
        <c:scaling>
          <c:orientation val="minMax"/>
          <c:max val="2300000"/>
          <c:min val="16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388224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Arkusz4!$F$14</c:f>
              <c:strCache>
                <c:ptCount val="1"/>
                <c:pt idx="0">
                  <c:v>2 021.00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6D-4D64-A41F-CA44858DEC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Arkusz4!$E$15:$E$16</c:f>
              <c:strCache>
                <c:ptCount val="2"/>
                <c:pt idx="0">
                  <c:v>Police </c:v>
                </c:pt>
                <c:pt idx="1">
                  <c:v>Średnia w grupie porównawczej  </c:v>
                </c:pt>
              </c:strCache>
            </c:strRef>
          </c:cat>
          <c:val>
            <c:numRef>
              <c:f>Arkusz4!$F$15:$F$16</c:f>
              <c:numCache>
                <c:formatCode>#,##0.00</c:formatCode>
                <c:ptCount val="2"/>
                <c:pt idx="0">
                  <c:v>1248</c:v>
                </c:pt>
                <c:pt idx="1">
                  <c:v>1289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6D-4D64-A41F-CA44858DE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01504"/>
        <c:axId val="206197504"/>
      </c:barChart>
      <c:catAx>
        <c:axId val="2061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197504"/>
        <c:crosses val="autoZero"/>
        <c:auto val="1"/>
        <c:lblAlgn val="ctr"/>
        <c:lblOffset val="100"/>
        <c:noMultiLvlLbl val="0"/>
      </c:catAx>
      <c:valAx>
        <c:axId val="206197504"/>
        <c:scaling>
          <c:orientation val="minMax"/>
          <c:max val="13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101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Arkusz9!$J$16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49-476A-9626-968C7E4FB541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9-476A-9626-968C7E4FB54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49-476A-9626-968C7E4FB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Arkusz9!$I$17:$I$18</c:f>
              <c:strCache>
                <c:ptCount val="2"/>
                <c:pt idx="0">
                  <c:v>Police </c:v>
                </c:pt>
                <c:pt idx="1">
                  <c:v>Średnia w grupie porównawczej  </c:v>
                </c:pt>
              </c:strCache>
            </c:strRef>
          </c:cat>
          <c:val>
            <c:numRef>
              <c:f>Arkusz9!$J$17:$J$18</c:f>
              <c:numCache>
                <c:formatCode>General</c:formatCode>
                <c:ptCount val="2"/>
                <c:pt idx="0">
                  <c:v>66.08</c:v>
                </c:pt>
                <c:pt idx="1">
                  <c:v>55.4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49-476A-9626-968C7E4FB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337920"/>
        <c:axId val="206339456"/>
      </c:barChart>
      <c:catAx>
        <c:axId val="20633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339456"/>
        <c:crosses val="autoZero"/>
        <c:auto val="1"/>
        <c:lblAlgn val="ctr"/>
        <c:lblOffset val="100"/>
        <c:noMultiLvlLbl val="0"/>
      </c:catAx>
      <c:valAx>
        <c:axId val="20633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33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Arkusz13!$J$13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E6-475C-AA80-75A8640150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Arkusz13!$I$14:$I$15</c:f>
              <c:strCache>
                <c:ptCount val="2"/>
                <c:pt idx="0">
                  <c:v>Police </c:v>
                </c:pt>
                <c:pt idx="1">
                  <c:v>Średnia w grupie porównawczej  </c:v>
                </c:pt>
              </c:strCache>
            </c:strRef>
          </c:cat>
          <c:val>
            <c:numRef>
              <c:f>Arkusz13!$J$14:$J$15</c:f>
              <c:numCache>
                <c:formatCode>General</c:formatCode>
                <c:ptCount val="2"/>
                <c:pt idx="0">
                  <c:v>59</c:v>
                </c:pt>
                <c:pt idx="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E6-475C-AA80-75A864015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446592"/>
        <c:axId val="206448512"/>
      </c:barChart>
      <c:catAx>
        <c:axId val="20644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448512"/>
        <c:crosses val="autoZero"/>
        <c:auto val="1"/>
        <c:lblAlgn val="ctr"/>
        <c:lblOffset val="100"/>
        <c:noMultiLvlLbl val="0"/>
      </c:catAx>
      <c:valAx>
        <c:axId val="206448512"/>
        <c:scaling>
          <c:orientation val="minMax"/>
          <c:max val="6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4465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Arkusz1!$F$17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73-4153-8B3F-26E173B2B868}"/>
              </c:ext>
            </c:extLst>
          </c:dPt>
          <c:cat>
            <c:strRef>
              <c:f>Arkusz1!$E$18:$E$19</c:f>
              <c:strCache>
                <c:ptCount val="2"/>
                <c:pt idx="0">
                  <c:v>Police</c:v>
                </c:pt>
                <c:pt idx="1">
                  <c:v>Grupa porównawcza</c:v>
                </c:pt>
              </c:strCache>
            </c:strRef>
          </c:cat>
          <c:val>
            <c:numRef>
              <c:f>Arkusz1!$F$18:$F$19</c:f>
              <c:numCache>
                <c:formatCode>#,##0.00</c:formatCode>
                <c:ptCount val="2"/>
                <c:pt idx="0">
                  <c:v>493.5</c:v>
                </c:pt>
                <c:pt idx="1">
                  <c:v>1018.81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73-4153-8B3F-26E173B2B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638080"/>
        <c:axId val="206643968"/>
      </c:barChart>
      <c:catAx>
        <c:axId val="20663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643968"/>
        <c:crosses val="autoZero"/>
        <c:auto val="1"/>
        <c:lblAlgn val="ctr"/>
        <c:lblOffset val="100"/>
        <c:noMultiLvlLbl val="0"/>
      </c:catAx>
      <c:valAx>
        <c:axId val="20664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63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07780174024264"/>
          <c:y val="8.3348381852611578E-2"/>
          <c:w val="0.77629279356384795"/>
          <c:h val="0.79482706211623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Arkusz1!$A$4</c:f>
              <c:strCache>
                <c:ptCount val="1"/>
                <c:pt idx="0">
                  <c:v>Dochody ogółem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FD-473A-9D47-8A9A0AC86647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FD-473A-9D47-8A9A0AC8664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7157563625965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FD-473A-9D47-8A9A0AC8664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Arkusz1!$B$3:$G$3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Arkusz1!$B$4:$G$4</c:f>
              <c:numCache>
                <c:formatCode>#,##0.00</c:formatCode>
                <c:ptCount val="6"/>
                <c:pt idx="0">
                  <c:v>208547248.56999999</c:v>
                </c:pt>
                <c:pt idx="1">
                  <c:v>226722419.41999999</c:v>
                </c:pt>
                <c:pt idx="2">
                  <c:v>237533001.58000001</c:v>
                </c:pt>
                <c:pt idx="3">
                  <c:v>250302026.56999999</c:v>
                </c:pt>
                <c:pt idx="4">
                  <c:v>238230419.47</c:v>
                </c:pt>
                <c:pt idx="5">
                  <c:v>246686845.19999999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3FD-473A-9D47-8A9A0AC86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125504"/>
        <c:axId val="207139584"/>
      </c:barChart>
      <c:catAx>
        <c:axId val="20712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139584"/>
        <c:crosses val="autoZero"/>
        <c:auto val="1"/>
        <c:lblAlgn val="ctr"/>
        <c:lblOffset val="100"/>
        <c:noMultiLvlLbl val="0"/>
      </c:catAx>
      <c:valAx>
        <c:axId val="20713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12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Arkusz3!$C$11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CF-447A-B886-5A28830CCD5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CF-447A-B886-5A28830CCD55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CF-447A-B886-5A28830CCD55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CF-447A-B886-5A28830CCD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Arkusz3!$D$10:$I$10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Arkusz3!$D$11:$I$11</c:f>
              <c:numCache>
                <c:formatCode>#,##0.00</c:formatCode>
                <c:ptCount val="6"/>
                <c:pt idx="0">
                  <c:v>208208168.86000001</c:v>
                </c:pt>
                <c:pt idx="1">
                  <c:v>226383613.69</c:v>
                </c:pt>
                <c:pt idx="2">
                  <c:v>224552926.58000001</c:v>
                </c:pt>
                <c:pt idx="3">
                  <c:v>239885596.12</c:v>
                </c:pt>
                <c:pt idx="4">
                  <c:v>235266001.12</c:v>
                </c:pt>
                <c:pt idx="5">
                  <c:v>295112141.51999998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CF-447A-B886-5A28830CC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910208"/>
        <c:axId val="206911744"/>
      </c:barChart>
      <c:catAx>
        <c:axId val="2069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911744"/>
        <c:crosses val="autoZero"/>
        <c:auto val="1"/>
        <c:lblAlgn val="ctr"/>
        <c:lblOffset val="100"/>
        <c:noMultiLvlLbl val="0"/>
      </c:catAx>
      <c:valAx>
        <c:axId val="20691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91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22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25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29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92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62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92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71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40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05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95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00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0CF55B-4E80-4305-990B-4B2A58851990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D3713B-B97F-4E67-9EEF-16BA7A31505B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37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pl-PL"/>
          </a:p>
        </p:txBody>
      </p:sp>
      <p:pic>
        <p:nvPicPr>
          <p:cNvPr id="2052" name="Obraz 5" descr="ppt_ogoln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60" y="0"/>
            <a:ext cx="123573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pole tekstowe 6"/>
          <p:cNvSpPr txBox="1">
            <a:spLocks noChangeArrowheads="1"/>
          </p:cNvSpPr>
          <p:nvPr/>
        </p:nvSpPr>
        <p:spPr bwMode="auto">
          <a:xfrm>
            <a:off x="4152901" y="160396"/>
            <a:ext cx="776159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solidFill>
                <a:schemeClr val="bg1"/>
              </a:solidFill>
              <a:latin typeface="Franklin Gothic Dem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solidFill>
                <a:schemeClr val="bg1"/>
              </a:solidFill>
              <a:latin typeface="Franklin Gothic Dem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44390" y="1266956"/>
            <a:ext cx="796083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POLICE </a:t>
            </a:r>
          </a:p>
          <a:p>
            <a:pPr algn="ctr"/>
            <a:r>
              <a:rPr lang="pl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ROKU 2023</a:t>
            </a:r>
          </a:p>
          <a:p>
            <a:pPr algn="ctr"/>
            <a:endParaRPr lang="pl-P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93A0392-78AC-40A1-AC13-36B637E8B9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3668"/>
            <a:ext cx="2507177" cy="1773936"/>
          </a:xfrm>
          <a:prstGeom prst="rect">
            <a:avLst/>
          </a:prstGeom>
        </p:spPr>
      </p:pic>
      <p:pic>
        <p:nvPicPr>
          <p:cNvPr id="7" name="Obraz 6" descr="Obraz zawierający clipart, rysowanie, ptak, szkic&#10;&#10;Opis wygenerowany automatycznie">
            <a:extLst>
              <a:ext uri="{FF2B5EF4-FFF2-40B4-BE49-F238E27FC236}">
                <a16:creationId xmlns:a16="http://schemas.microsoft.com/office/drawing/2014/main" xmlns="" id="{E49ADF44-A688-3025-89C1-68EE7775D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96"/>
            <a:ext cx="2631440" cy="27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09859"/>
      </p:ext>
    </p:extLst>
  </p:cSld>
  <p:clrMapOvr>
    <a:masterClrMapping/>
  </p:clrMapOvr>
  <p:transition spd="slow" advTm="4732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DECD13B-97F4-425B-9C3A-C8EFACC9C674}"/>
              </a:ext>
            </a:extLst>
          </p:cNvPr>
          <p:cNvSpPr txBox="1"/>
          <p:nvPr/>
        </p:nvSpPr>
        <p:spPr>
          <a:xfrm>
            <a:off x="335281" y="443134"/>
            <a:ext cx="10725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>
              <a:spcAft>
                <a:spcPts val="1000"/>
              </a:spcAft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Tabela 2. Podstawowe dane o bezrobociu w powiecie p</a:t>
            </a: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olickim</a:t>
            </a: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2023 roku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036C94B-36BF-FA32-7720-3A04488E9A75}"/>
              </a:ext>
            </a:extLst>
          </p:cNvPr>
          <p:cNvSpPr txBox="1"/>
          <p:nvPr/>
        </p:nvSpPr>
        <p:spPr>
          <a:xfrm>
            <a:off x="459188" y="6014756"/>
            <a:ext cx="11273624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 algn="just">
              <a:lnSpc>
                <a:spcPct val="115000"/>
              </a:lnSpc>
              <a:spcAft>
                <a:spcPts val="12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danych Wojewódzkiego Urzędu Pracy ( stan na koniec grudnia 2023 r.). </a:t>
            </a:r>
            <a:endParaRPr lang="pl-PL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25C9820F-976A-C3CD-8C87-2CDCE9867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03469"/>
              </p:ext>
            </p:extLst>
          </p:nvPr>
        </p:nvGraphicFramePr>
        <p:xfrm>
          <a:off x="459188" y="1065229"/>
          <a:ext cx="10909537" cy="4534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7112">
                  <a:extLst>
                    <a:ext uri="{9D8B030D-6E8A-4147-A177-3AD203B41FA5}">
                      <a16:colId xmlns:a16="http://schemas.microsoft.com/office/drawing/2014/main" xmlns="" val="2902020091"/>
                    </a:ext>
                  </a:extLst>
                </a:gridCol>
                <a:gridCol w="1291509">
                  <a:extLst>
                    <a:ext uri="{9D8B030D-6E8A-4147-A177-3AD203B41FA5}">
                      <a16:colId xmlns:a16="http://schemas.microsoft.com/office/drawing/2014/main" xmlns="" val="791994144"/>
                    </a:ext>
                  </a:extLst>
                </a:gridCol>
                <a:gridCol w="1291509">
                  <a:extLst>
                    <a:ext uri="{9D8B030D-6E8A-4147-A177-3AD203B41FA5}">
                      <a16:colId xmlns:a16="http://schemas.microsoft.com/office/drawing/2014/main" xmlns="" val="1339725256"/>
                    </a:ext>
                  </a:extLst>
                </a:gridCol>
                <a:gridCol w="1146849">
                  <a:extLst>
                    <a:ext uri="{9D8B030D-6E8A-4147-A177-3AD203B41FA5}">
                      <a16:colId xmlns:a16="http://schemas.microsoft.com/office/drawing/2014/main" xmlns="" val="1784173703"/>
                    </a:ext>
                  </a:extLst>
                </a:gridCol>
                <a:gridCol w="1146849">
                  <a:extLst>
                    <a:ext uri="{9D8B030D-6E8A-4147-A177-3AD203B41FA5}">
                      <a16:colId xmlns:a16="http://schemas.microsoft.com/office/drawing/2014/main" xmlns="" val="297909254"/>
                    </a:ext>
                  </a:extLst>
                </a:gridCol>
                <a:gridCol w="1146849">
                  <a:extLst>
                    <a:ext uri="{9D8B030D-6E8A-4147-A177-3AD203B41FA5}">
                      <a16:colId xmlns:a16="http://schemas.microsoft.com/office/drawing/2014/main" xmlns="" val="2760774762"/>
                    </a:ext>
                  </a:extLst>
                </a:gridCol>
                <a:gridCol w="1004506">
                  <a:extLst>
                    <a:ext uri="{9D8B030D-6E8A-4147-A177-3AD203B41FA5}">
                      <a16:colId xmlns:a16="http://schemas.microsoft.com/office/drawing/2014/main" xmlns="" val="3775429271"/>
                    </a:ext>
                  </a:extLst>
                </a:gridCol>
                <a:gridCol w="1864354">
                  <a:extLst>
                    <a:ext uri="{9D8B030D-6E8A-4147-A177-3AD203B41FA5}">
                      <a16:colId xmlns:a16="http://schemas.microsoft.com/office/drawing/2014/main" xmlns="" val="3474114874"/>
                    </a:ext>
                  </a:extLst>
                </a:gridCol>
              </a:tblGrid>
              <a:tr h="739865">
                <a:tc rowSpan="2"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POWIAT/GMINA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 gridSpan="2"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OGÓŁEM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Z PR. DO ZASIŁKU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ZAMIESZKALI </a:t>
                      </a:r>
                    </a:p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NA WSI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WSKAŹNIK</a:t>
                      </a:r>
                      <a:br>
                        <a:rPr lang="pl-PL" sz="1600">
                          <a:effectLst/>
                        </a:rPr>
                      </a:br>
                      <a:r>
                        <a:rPr lang="pl-PL" sz="1600">
                          <a:effectLst/>
                        </a:rPr>
                        <a:t>BEZROBOCIA*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extLst>
                  <a:ext uri="{0D108BD9-81ED-4DB2-BD59-A6C34878D82A}">
                    <a16:rowId xmlns:a16="http://schemas.microsoft.com/office/drawing/2014/main" xmlns="" val="3803736040"/>
                  </a:ext>
                </a:extLst>
              </a:tr>
              <a:tr h="5006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RAZEM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dirty="0">
                          <a:effectLst/>
                        </a:rPr>
                        <a:t>KOBIETY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RAZEM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KOBIETY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RAZEM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KOBIETY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74520"/>
                  </a:ext>
                </a:extLst>
              </a:tr>
              <a:tr h="458720">
                <a:tc gridSpan="8"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dirty="0">
                          <a:effectLst/>
                        </a:rPr>
                        <a:t>2023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4166612"/>
                  </a:ext>
                </a:extLst>
              </a:tr>
              <a:tr h="475036"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Policki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1 014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528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130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86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537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289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2.0%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extLst>
                  <a:ext uri="{0D108BD9-81ED-4DB2-BD59-A6C34878D82A}">
                    <a16:rowId xmlns:a16="http://schemas.microsoft.com/office/drawing/2014/main" xmlns="" val="2795384059"/>
                  </a:ext>
                </a:extLst>
              </a:tr>
              <a:tr h="551189"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MG. Police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b="1" dirty="0">
                          <a:effectLst/>
                        </a:rPr>
                        <a:t>571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b="1" dirty="0">
                          <a:effectLst/>
                        </a:rPr>
                        <a:t>286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b="1" dirty="0">
                          <a:effectLst/>
                        </a:rPr>
                        <a:t>67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b="1" dirty="0">
                          <a:effectLst/>
                        </a:rPr>
                        <a:t>43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b="1" dirty="0">
                          <a:effectLst/>
                        </a:rPr>
                        <a:t>124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b="1" dirty="0">
                          <a:effectLst/>
                        </a:rPr>
                        <a:t>63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b="1" dirty="0">
                          <a:effectLst/>
                        </a:rPr>
                        <a:t>2.5%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560100"/>
                  </a:ext>
                </a:extLst>
              </a:tr>
              <a:tr h="357185"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G. Dobra 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dirty="0">
                          <a:effectLst/>
                        </a:rPr>
                        <a:t>245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138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36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27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245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138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1.3%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extLst>
                  <a:ext uri="{0D108BD9-81ED-4DB2-BD59-A6C34878D82A}">
                    <a16:rowId xmlns:a16="http://schemas.microsoft.com/office/drawing/2014/main" xmlns="" val="3967862458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G. Kołbaskowo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160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dirty="0">
                          <a:effectLst/>
                        </a:rPr>
                        <a:t>84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24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16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160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84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1.7%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extLst>
                  <a:ext uri="{0D108BD9-81ED-4DB2-BD59-A6C34878D82A}">
                    <a16:rowId xmlns:a16="http://schemas.microsoft.com/office/drawing/2014/main" xmlns="" val="626501775"/>
                  </a:ext>
                </a:extLst>
              </a:tr>
              <a:tr h="500658"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MG. Nowe Warpno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38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dirty="0">
                          <a:effectLst/>
                        </a:rPr>
                        <a:t>20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dirty="0">
                          <a:effectLst/>
                        </a:rPr>
                        <a:t>3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dirty="0">
                          <a:effectLst/>
                        </a:rPr>
                        <a:t>0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dirty="0">
                          <a:effectLst/>
                        </a:rPr>
                        <a:t>8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dirty="0">
                          <a:effectLst/>
                        </a:rPr>
                        <a:t>4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4.4%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/>
                </a:tc>
                <a:extLst>
                  <a:ext uri="{0D108BD9-81ED-4DB2-BD59-A6C34878D82A}">
                    <a16:rowId xmlns:a16="http://schemas.microsoft.com/office/drawing/2014/main" xmlns="" val="3921537747"/>
                  </a:ext>
                </a:extLst>
              </a:tr>
              <a:tr h="571133"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Województwo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dirty="0">
                          <a:effectLst/>
                        </a:rPr>
                        <a:t>39 709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21 520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5 929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3 382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>
                          <a:effectLst/>
                        </a:rPr>
                        <a:t>16 666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dirty="0">
                          <a:effectLst/>
                        </a:rPr>
                        <a:t>9 633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2000"/>
                        </a:lnSpc>
                        <a:spcAft>
                          <a:spcPts val="1030"/>
                        </a:spcAft>
                      </a:pPr>
                      <a:r>
                        <a:rPr lang="pl-PL" sz="1600" b="1" dirty="0">
                          <a:effectLst/>
                        </a:rPr>
                        <a:t>4.2%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92" marR="33692" marT="0" marB="0" anchor="ctr"/>
                </a:tc>
                <a:extLst>
                  <a:ext uri="{0D108BD9-81ED-4DB2-BD59-A6C34878D82A}">
                    <a16:rowId xmlns:a16="http://schemas.microsoft.com/office/drawing/2014/main" xmlns="" val="130077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37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16620" y="515504"/>
            <a:ext cx="6786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kumimoji="0" lang="pl-PL" altLang="pl-PL" sz="2000" b="1" u="none" strike="noStrike" cap="none" normalizeH="0" baseline="0" dirty="0" bmk="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ykres </a:t>
            </a:r>
            <a:r>
              <a:rPr kumimoji="0" lang="pl-PL" altLang="pl-PL" sz="2000" b="1" u="none" strike="noStrike" cap="none" normalizeH="0" baseline="0" dirty="0" bmk="_Toc9487422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1. Liczba osób bezrobotnych w Gminie Police</a:t>
            </a:r>
            <a:endParaRPr kumimoji="0" lang="pl-PL" altLang="pl-PL" sz="2000" b="1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000" b="1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93830" y="5775730"/>
            <a:ext cx="27622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Źródło: Bank Danych Lokalnych 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F7A71F9-B8DC-1E1A-2035-D784A3E2D2BD}"/>
              </a:ext>
            </a:extLst>
          </p:cNvPr>
          <p:cNvSpPr txBox="1"/>
          <p:nvPr/>
        </p:nvSpPr>
        <p:spPr>
          <a:xfrm>
            <a:off x="80995" y="1771174"/>
            <a:ext cx="3991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roku 2023 na terenie Gminy Police zarejestrowanych było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571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bezrobotnych,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czego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124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stanowili mieszkańcy obszarów wiejskich, w tym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kobiety. 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473E77C8-9905-7509-4A39-1E9FA8FD0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827711"/>
              </p:ext>
            </p:extLst>
          </p:nvPr>
        </p:nvGraphicFramePr>
        <p:xfrm>
          <a:off x="4147794" y="1131216"/>
          <a:ext cx="7626284" cy="432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95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5306293-8280-47B1-8896-AE9844BB67F8}"/>
              </a:ext>
            </a:extLst>
          </p:cNvPr>
          <p:cNvSpPr txBox="1"/>
          <p:nvPr/>
        </p:nvSpPr>
        <p:spPr>
          <a:xfrm>
            <a:off x="534537" y="1582308"/>
            <a:ext cx="1112292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 algn="just">
              <a:lnSpc>
                <a:spcPct val="150000"/>
              </a:lnSpc>
              <a:spcAft>
                <a:spcPts val="1030"/>
              </a:spcAft>
            </a:pPr>
            <a: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Istotnym potencjałem rozwoju społeczno-gospodarczego gminy jest także przedsiębiorczość samych mieszkańców. Na terenie gminy zarejestrowano w 2023 roku </a:t>
            </a:r>
            <a:r>
              <a:rPr lang="pl-PL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314   nowych </a:t>
            </a:r>
            <a: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podmiotów gospodarczych (wobec </a:t>
            </a:r>
            <a:r>
              <a:rPr lang="pl-PL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346</a:t>
            </a:r>
            <a: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roku 2022). </a:t>
            </a:r>
          </a:p>
        </p:txBody>
      </p:sp>
    </p:spTree>
    <p:extLst>
      <p:ext uri="{BB962C8B-B14F-4D97-AF65-F5344CB8AC3E}">
        <p14:creationId xmlns:p14="http://schemas.microsoft.com/office/powerpoint/2010/main" val="290031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7228E2-034B-423B-B31A-560A53882E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72573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POZIOMU ROZWOJU GMINY POLICE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243F3F9-EE24-49E2-9194-C9C9E88B33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5606" y="1822200"/>
            <a:ext cx="11380787" cy="40227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przeprowadzenia wiarygodnej oceny sytuacji, w której znalazła się gmina, dokonano wielokryterialnej analizy porównawczej. Analizą objęto 72 gminy </a:t>
            </a:r>
            <a:b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miejsko-wiejskich, z uwzględnieniem 2 obszarów badawczych tj.:</a:t>
            </a:r>
          </a:p>
          <a:p>
            <a:pPr algn="just"/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	Obszar 1: Sytuacja demograficzna;</a:t>
            </a: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	Obszar 2: Sytuacja finansów publicznych.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E3B5DC-25C4-4367-927F-BC6C3276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12739"/>
            <a:ext cx="12192000" cy="73814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 1: SYTUACJA DEMOGRAFICZNA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476B95E-4FB2-43F5-825D-C68EBD85D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250" y="2618707"/>
            <a:ext cx="11709779" cy="277215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Stabilna sytuacja demograficzna i zastępowalność pokoleń jest podstawą stabilnych finansów publicznych. </a:t>
            </a:r>
          </a:p>
        </p:txBody>
      </p:sp>
    </p:spTree>
    <p:extLst>
      <p:ext uri="{BB962C8B-B14F-4D97-AF65-F5344CB8AC3E}">
        <p14:creationId xmlns:p14="http://schemas.microsoft.com/office/powerpoint/2010/main" val="979540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DC3BE1-A162-4E8C-8668-E81D660E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70" y="516835"/>
            <a:ext cx="3395244" cy="5772840"/>
          </a:xfrm>
        </p:spPr>
        <p:txBody>
          <a:bodyPr anchor="ctr">
            <a:noAutofit/>
          </a:bodyPr>
          <a:lstStyle/>
          <a:p>
            <a: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wielu lat w ujęciu krajowym, </a:t>
            </a:r>
            <a:b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i europejskim, obserwujemy niepokojące zjawisko starzenia się społeczeństwa. </a:t>
            </a:r>
            <a:b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to proces </a:t>
            </a:r>
            <a:b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charakterze zarówno społecznym, </a:t>
            </a:r>
            <a:b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i ekonomicznym. Wzrastająca liczba ludności w wieku poprodukcyjnym staje się obciążeniem dla systemu emerytalnego, opieki zdrowotnej, czy opieki socjalnej.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D0CE4B53-A892-4B1C-BACD-7FEB84F7B92D}"/>
              </a:ext>
            </a:extLst>
          </p:cNvPr>
          <p:cNvSpPr txBox="1"/>
          <p:nvPr/>
        </p:nvSpPr>
        <p:spPr>
          <a:xfrm>
            <a:off x="4069568" y="0"/>
            <a:ext cx="7940462" cy="770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 algn="just">
              <a:lnSpc>
                <a:spcPct val="115000"/>
              </a:lnSpc>
              <a:spcAft>
                <a:spcPts val="1030"/>
              </a:spcAft>
            </a:pPr>
            <a:r>
              <a:rPr lang="pl-P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 2. Ludność w wieku nieprodukcyjnym na 100 osób </a:t>
            </a:r>
            <a:br>
              <a:rPr lang="pl-P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wieku produkcyjnym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3EDF4A35-44E1-0E72-E638-DEE54798B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06" y="6228120"/>
            <a:ext cx="6914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BDL i Systemu Analiz Samorządowych.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D8775613-0F66-1CB9-DDCF-9985FD129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259758"/>
              </p:ext>
            </p:extLst>
          </p:nvPr>
        </p:nvGraphicFramePr>
        <p:xfrm>
          <a:off x="4383464" y="1150070"/>
          <a:ext cx="7626565" cy="478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13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2E35A5-1FF5-4E97-A53F-C6F93C48C0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1585"/>
            <a:ext cx="12192000" cy="67726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6531478-2225-4E51-8643-3919558FF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307" y="1537932"/>
            <a:ext cx="11682484" cy="4022725"/>
          </a:xfrm>
        </p:spPr>
        <p:txBody>
          <a:bodyPr>
            <a:noAutofit/>
          </a:bodyPr>
          <a:lstStyle/>
          <a:p>
            <a:pPr algn="ctr"/>
            <a:endParaRPr lang="pl-P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wskaźnika jest na podobnym poziomie co średnia </a:t>
            </a:r>
            <a:b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grupie porównawczej. </a:t>
            </a: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Oznacza to, że Gmina Police boryka się z podobnymi problemami demograficznymi jak gminy objęte badaniem.</a:t>
            </a:r>
          </a:p>
        </p:txBody>
      </p:sp>
    </p:spTree>
    <p:extLst>
      <p:ext uri="{BB962C8B-B14F-4D97-AF65-F5344CB8AC3E}">
        <p14:creationId xmlns:p14="http://schemas.microsoft.com/office/powerpoint/2010/main" val="2023278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562E18-DE12-4065-82E6-7D44CF292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9"/>
            <a:ext cx="12192000" cy="53152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 2: SYTUACJA FINANSÓW PUBLICZNYCH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4CB349C-CE50-4FB3-A425-19026D9A30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3037" y="1846263"/>
            <a:ext cx="11845925" cy="4022725"/>
          </a:xfrm>
        </p:spPr>
        <p:txBody>
          <a:bodyPr>
            <a:no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Aktywność gospodarcza mieszkańców jest istotnym warunkiem rozwoju społeczno-gospodarczego gminy. Znajduje ona swoje odzwierciedlenie w liczbie, wielkości, strukturze i kondycji lokalnych firm. </a:t>
            </a:r>
          </a:p>
          <a:p>
            <a:pPr algn="just"/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Wysoka aktywność gospodarcza wpływa na dochody gospodarstw domowych i jednostek samorządowych. Jest bodźcem do rozwoju infrastruktury technicznej i wysokiej jakości usług publicznych. </a:t>
            </a:r>
          </a:p>
          <a:p>
            <a:pPr algn="just"/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Znajduje to swoje odzwierciedlenie we wskaźnikach:</a:t>
            </a:r>
          </a:p>
          <a:p>
            <a:pPr algn="just"/>
            <a:endPara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Dochody budżetu z tytułu udziału w PIT na 1000 osób w wieku produkcyjnym (średnia 3 letnia) </a:t>
            </a:r>
          </a:p>
          <a:p>
            <a:pPr algn="just"/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Dochody budżetu JST z tytułu udziału w PIT na 1 mieszkańca (średnia 3 letnia) [w zł]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3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7AA8E6-A829-48DA-AC38-3CD746F0B8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318" y="-105765"/>
            <a:ext cx="11053846" cy="1698908"/>
          </a:xfrm>
        </p:spPr>
        <p:txBody>
          <a:bodyPr>
            <a:noAutofit/>
          </a:bodyPr>
          <a:lstStyle/>
          <a:p>
            <a:pPr marL="6985" indent="-6350">
              <a:lnSpc>
                <a:spcPct val="100000"/>
              </a:lnSpc>
              <a:spcAft>
                <a:spcPts val="1000"/>
              </a:spcAft>
            </a:pPr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 3. Dochody budżetu z tytułu udziału w PIT na 1000 osób w wieku produkcyjnym (średnia 3 letnia) [w zł] – za lata 2020-2022</a:t>
            </a:r>
            <a:r>
              <a:rPr lang="pl-PL" sz="20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474A7C9-07C4-7EDD-AAB1-B674F7B16AAF}"/>
              </a:ext>
            </a:extLst>
          </p:cNvPr>
          <p:cNvSpPr txBox="1"/>
          <p:nvPr/>
        </p:nvSpPr>
        <p:spPr>
          <a:xfrm>
            <a:off x="203967" y="2450681"/>
            <a:ext cx="40030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Analiza wskaźnika</a:t>
            </a:r>
            <a:r>
              <a:rPr lang="pl-PL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wskazała</a:t>
            </a:r>
            <a:r>
              <a:rPr lang="pl-PL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pl-PL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że</a:t>
            </a:r>
            <a:r>
              <a:rPr lang="pl-PL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ostatnie 3 lata, średnia wartość kwot, które wpływają </a:t>
            </a:r>
            <a:b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budżetu Gminy Police </a:t>
            </a:r>
            <a:b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tytułu udziału w podatku PIT, jest nieznacznie niższa niż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średniej dla gmin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grupie porównawczej.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BC1DDC3-2974-A293-EF71-3C0F8642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656" y="6065372"/>
            <a:ext cx="6914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BDL i Systemu Analiz Samorządowych.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F24A9BF9-A89E-B3D9-2800-7B5267C1E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759141"/>
              </p:ext>
            </p:extLst>
          </p:nvPr>
        </p:nvGraphicFramePr>
        <p:xfrm>
          <a:off x="4124656" y="1028700"/>
          <a:ext cx="7863377" cy="503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225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BBFC9E-3750-44CA-9B2F-4EBC291DE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5440" y="0"/>
            <a:ext cx="11846560" cy="1450975"/>
          </a:xfrm>
        </p:spPr>
        <p:txBody>
          <a:bodyPr>
            <a:normAutofit/>
          </a:bodyPr>
          <a:lstStyle/>
          <a:p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 4. Dochody budżetu JST z tytułu udziału w PIT na 1 mieszkańca (średnia 3 letnia) za lata 2020-2022 [w zł] </a:t>
            </a:r>
            <a:r>
              <a:rPr lang="pl-PL" sz="3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pl-PL" sz="3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1480AEE9-A84D-53BF-ED65-746E9EE93E2B}"/>
              </a:ext>
            </a:extLst>
          </p:cNvPr>
          <p:cNvSpPr txBox="1"/>
          <p:nvPr/>
        </p:nvSpPr>
        <p:spPr>
          <a:xfrm>
            <a:off x="173037" y="1791167"/>
            <a:ext cx="41462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Ważnym wskaźnikiem wskazującym na zamożność mieszkańców w Gminie Police jest wskaźnik dochodów z PIT </a:t>
            </a:r>
            <a:b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przeliczeniu na 1 mieszkańca. </a:t>
            </a:r>
          </a:p>
          <a:p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Dochody z PIT wpływające do budżetu Gminy Police </a:t>
            </a:r>
            <a:b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przeliczeniu na jednego mieszkańca w ujęciu rocznym są niższe o </a:t>
            </a: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 zł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średniej gmin</a:t>
            </a:r>
            <a:b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grupy porównawczej.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516D7253-D1A4-8BD2-F96E-FF5C25A90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336" y="6055778"/>
            <a:ext cx="6914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BDL i Systemu Analiz Samorządowych.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618A7313-CC51-35F0-D3D8-2906F5A25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890851"/>
              </p:ext>
            </p:extLst>
          </p:nvPr>
        </p:nvGraphicFramePr>
        <p:xfrm>
          <a:off x="4392891" y="1263192"/>
          <a:ext cx="7220931" cy="419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851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89548" y="488616"/>
            <a:ext cx="10515600" cy="5192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Szkoleniowe </a:t>
            </a:r>
            <a:endParaRPr lang="pl-PL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Fundacji Rozwoju Demokracji Lokalnej w Szczecinie</a:t>
            </a:r>
            <a:endParaRPr lang="pl-PL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ds. Doradztwa i Rozwoju w składzie:</a:t>
            </a:r>
          </a:p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 Robert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Żarkowski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Agnieszka Malkowska Uniwersytet Szczeciński </a:t>
            </a:r>
            <a:endParaRPr lang="pl-PL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Arkadiusz Malkowski Zachodniopomorski Uniwersytet Technologiczny w Szczecinie</a:t>
            </a:r>
            <a:endParaRPr lang="pl-PL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We współpracy z Urzędem Miejskim w Policach </a:t>
            </a:r>
            <a:endParaRPr lang="pl-P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FF956A8-F385-443A-B12E-B4C855EEC4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2" y="4373388"/>
            <a:ext cx="2507177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19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6F0E00-41C9-4F26-B10C-E05B36B882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251" y="581511"/>
            <a:ext cx="11165844" cy="40227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Lokalna gospodarka rozwija się tylko wtedy, gdy dysponuje odpowiednimi zasobami. </a:t>
            </a:r>
          </a:p>
          <a:p>
            <a:pPr algn="ctr">
              <a:lnSpc>
                <a:spcPct val="150000"/>
              </a:lnSpc>
            </a:pPr>
            <a:endParaRPr lang="pl-PL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Wśród nich za najistotniejsze  uznaje się zasoby finansowe, które jednostka samorządu terytorialnego pozyskuje jako dochody własne. 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2991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41BF0C-7400-4731-AF8B-569897F3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Dochody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własne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kluczem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realizacji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zadań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samorządu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terytorialnego</a:t>
            </a:r>
            <a:r>
              <a:rPr lang="pl-PL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A2ADC0AC-17CD-4C39-8D3E-9D2FE21C9513}"/>
              </a:ext>
            </a:extLst>
          </p:cNvPr>
          <p:cNvSpPr txBox="1"/>
          <p:nvPr/>
        </p:nvSpPr>
        <p:spPr>
          <a:xfrm>
            <a:off x="4154773" y="245160"/>
            <a:ext cx="8031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>
              <a:spcAft>
                <a:spcPts val="1000"/>
              </a:spcAft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 5. Udział dochodów własnych w dochodach ogółem (średnia 3 letnia)</a:t>
            </a:r>
            <a:r>
              <a:rPr kumimoji="0" lang="pl-PL" sz="200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lata 2020-2022</a:t>
            </a: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[w %]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E058D918-B3EA-E9AB-DDFB-76466A524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064" y="6443563"/>
            <a:ext cx="6914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BDL i Systemu Analiz Samorządowych.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44147CDF-2486-9556-4AF6-F988E3B45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526801"/>
              </p:ext>
            </p:extLst>
          </p:nvPr>
        </p:nvGraphicFramePr>
        <p:xfrm>
          <a:off x="4272064" y="1198207"/>
          <a:ext cx="7577429" cy="509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9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F28F5A-F347-47B1-A6CE-51796F4CB7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4319"/>
            <a:ext cx="12192000" cy="5409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C32D708-E55A-4F58-9595-226CBA15CF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30484"/>
            <a:ext cx="11873551" cy="4022725"/>
          </a:xfrm>
        </p:spPr>
        <p:txBody>
          <a:bodyPr>
            <a:normAutofit/>
          </a:bodyPr>
          <a:lstStyle/>
          <a:p>
            <a:pPr algn="ctr"/>
            <a:endParaRPr lang="pl-P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Gmina Police znajduje się w korzystnej sytuacji </a:t>
            </a:r>
            <a:b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pozyskiwanych dochodów własnych.</a:t>
            </a:r>
          </a:p>
        </p:txBody>
      </p:sp>
    </p:spTree>
    <p:extLst>
      <p:ext uri="{BB962C8B-B14F-4D97-AF65-F5344CB8AC3E}">
        <p14:creationId xmlns:p14="http://schemas.microsoft.com/office/powerpoint/2010/main" val="3971523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D06D8A-438F-4B93-9ED1-53A8AD2893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68103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761A302-B5B5-4AFC-9007-9F08F08F0C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9000" y="2039938"/>
            <a:ext cx="10058400" cy="40243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Wysoka wartość inwestycji, jako element działań </a:t>
            </a:r>
            <a:b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charakterze strategicznym, podejmowanych </a:t>
            </a:r>
            <a:b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przez samorządy, przynosi szereg korzyści </a:t>
            </a:r>
            <a:b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kolejnych latach. </a:t>
            </a:r>
          </a:p>
        </p:txBody>
      </p:sp>
    </p:spTree>
    <p:extLst>
      <p:ext uri="{BB962C8B-B14F-4D97-AF65-F5344CB8AC3E}">
        <p14:creationId xmlns:p14="http://schemas.microsoft.com/office/powerpoint/2010/main" val="2029594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CEAFEC-608B-484E-AF79-25A4C254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" y="516835"/>
            <a:ext cx="3776472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Inwestycje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czynnikiem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wpływającym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podnoszenie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jakości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życia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mieszkańców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atrakcyjności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mikroregionu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BF77BAF-07F0-4022-9804-ED4672B784D0}"/>
              </a:ext>
            </a:extLst>
          </p:cNvPr>
          <p:cNvSpPr txBox="1"/>
          <p:nvPr/>
        </p:nvSpPr>
        <p:spPr>
          <a:xfrm>
            <a:off x="4104079" y="119932"/>
            <a:ext cx="7743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>
              <a:spcAft>
                <a:spcPts val="1000"/>
              </a:spcAft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 6. Poziom finansowania wydatków majątkowych dochodami majątkowymi (średnia 3 letnia)</a:t>
            </a:r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lata 2020-2022</a:t>
            </a: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[w %]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4EB1E82E-6102-27EC-C366-73B7956B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550" y="6379722"/>
            <a:ext cx="6914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BDL i Systemu Analiz Samorządowych.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FB81D125-59DA-E24C-9E09-0F4FC0610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708335"/>
              </p:ext>
            </p:extLst>
          </p:nvPr>
        </p:nvGraphicFramePr>
        <p:xfrm>
          <a:off x="4185919" y="1253766"/>
          <a:ext cx="7870953" cy="454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750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xmlns="" id="{55270701-0108-6CCA-3099-190A3D8C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715" y="1357395"/>
            <a:ext cx="8082236" cy="59423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 7. Wydatki inwestycyjne budżetu JST na 1 mieszkańca (średnia 3 letnia) </a:t>
            </a:r>
            <a:r>
              <a:rPr kumimoji="0" lang="pl-PL" sz="200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lata 2020-2022</a:t>
            </a:r>
            <a:r>
              <a:rPr lang="pl-PL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pl-PL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AEFA965-9F4A-6399-4128-02006F8012F2}"/>
              </a:ext>
            </a:extLst>
          </p:cNvPr>
          <p:cNvSpPr txBox="1"/>
          <p:nvPr/>
        </p:nvSpPr>
        <p:spPr>
          <a:xfrm>
            <a:off x="380757" y="772775"/>
            <a:ext cx="3160552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Wysoką jakość życia mieszkańców tworzy się między innymi dzięki inwestycjom.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8215AB0C-B506-A420-B718-B677A7CF8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715" y="6488967"/>
            <a:ext cx="6914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BDL i Systemu Analiz Samorządowych.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D99F434A-F6D5-B64F-679F-734E169D9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6512"/>
              </p:ext>
            </p:extLst>
          </p:nvPr>
        </p:nvGraphicFramePr>
        <p:xfrm>
          <a:off x="4431548" y="1951629"/>
          <a:ext cx="7309689" cy="40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475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F28F5A-F347-47B1-A6CE-51796F4CB7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9"/>
            <a:ext cx="12192000" cy="65277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C32D708-E55A-4F58-9595-226CBA15CF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2100" y="1895167"/>
            <a:ext cx="11061699" cy="4022725"/>
          </a:xfrm>
        </p:spPr>
        <p:txBody>
          <a:bodyPr>
            <a:normAutofit/>
          </a:bodyPr>
          <a:lstStyle/>
          <a:p>
            <a:pPr algn="ctr"/>
            <a:endParaRPr lang="pl-P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Gmina Police rozważnie prowadzi politykę</a:t>
            </a: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zakresie inwestycji finansując je z dochodów majątkowych.</a:t>
            </a:r>
          </a:p>
        </p:txBody>
      </p:sp>
    </p:spTree>
    <p:extLst>
      <p:ext uri="{BB962C8B-B14F-4D97-AF65-F5344CB8AC3E}">
        <p14:creationId xmlns:p14="http://schemas.microsoft.com/office/powerpoint/2010/main" val="3096083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2416" y="957691"/>
            <a:ext cx="11727167" cy="51703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985" indent="-6350">
              <a:lnSpc>
                <a:spcPct val="115000"/>
              </a:lnSpc>
              <a:spcAft>
                <a:spcPts val="1030"/>
              </a:spcAft>
            </a:pPr>
            <a:endParaRPr lang="pl-PL" sz="2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85" indent="-6350">
              <a:lnSpc>
                <a:spcPct val="115000"/>
              </a:lnSpc>
              <a:spcAft>
                <a:spcPts val="1030"/>
              </a:spcAft>
            </a:pPr>
            <a:endParaRPr lang="pl-PL" sz="2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85" indent="-6350" algn="just">
              <a:lnSpc>
                <a:spcPct val="115000"/>
              </a:lnSpc>
              <a:spcAft>
                <a:spcPts val="1030"/>
              </a:spcAft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Budżet jest podstawowym instrumentem zarządzania finansami gminy. Pozwala gminie zaplanować jak rozdysponować dostępne środki finansowe. Budżet jako plan finansowy obejmuje dochody, wydatki oraz przychody i rozchody.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6985" indent="-6350">
              <a:lnSpc>
                <a:spcPct val="115000"/>
              </a:lnSpc>
              <a:spcAft>
                <a:spcPts val="1030"/>
              </a:spcAft>
            </a:pPr>
            <a:endParaRPr lang="pl-PL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85" indent="-6350" algn="just">
              <a:lnSpc>
                <a:spcPct val="115000"/>
              </a:lnSpc>
              <a:spcAft>
                <a:spcPts val="1030"/>
              </a:spcAft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Jego wagę odzwierciedla fakt, iż wszystkie zadania gmin wymagające zaangażowania środków finansowych są możliwe do wykonania wyłącznie wtedy, gdy zostały zaplanowane w budżecie. Dlatego też budżet, a szerzej stan finansów gminy, uważany jest za najistotniejsze narzędzie zarządzania rozwojem jednostki samorządu terytorialnego. 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44965FB-9019-4BF4-B23A-B59F7327BE84}"/>
              </a:ext>
            </a:extLst>
          </p:cNvPr>
          <p:cNvSpPr txBox="1"/>
          <p:nvPr/>
        </p:nvSpPr>
        <p:spPr>
          <a:xfrm>
            <a:off x="0" y="282442"/>
            <a:ext cx="12192000" cy="67524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90"/>
              </a:spcAft>
            </a:pPr>
            <a:r>
              <a:rPr lang="pl-PL" sz="3600" b="1" kern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INFORMACJE FINANSOWE</a:t>
            </a:r>
          </a:p>
        </p:txBody>
      </p:sp>
    </p:spTree>
    <p:extLst>
      <p:ext uri="{BB962C8B-B14F-4D97-AF65-F5344CB8AC3E}">
        <p14:creationId xmlns:p14="http://schemas.microsoft.com/office/powerpoint/2010/main" val="2600762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4935" y="725576"/>
            <a:ext cx="5447679" cy="4282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DOCHODY </a:t>
            </a:r>
          </a:p>
          <a:p>
            <a:pPr algn="just">
              <a:lnSpc>
                <a:spcPct val="150000"/>
              </a:lnSpc>
            </a:pPr>
            <a:endParaRPr lang="pl-PL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analizowanym okresie dochody gminy wzrosły o ponad 18%. Zwiększyły się </a:t>
            </a:r>
            <a:b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208 mln zł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2018 roku, do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247 mln zł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2023 r. i były wyższe o ponad 38 mln zł niż w roku 2018 i wyższe o ponad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mln zł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dochodów z roku 2022. </a:t>
            </a:r>
          </a:p>
          <a:p>
            <a:pPr algn="just">
              <a:lnSpc>
                <a:spcPct val="150000"/>
              </a:lnSpc>
            </a:pPr>
            <a:endParaRPr lang="pl-PL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021885" y="316397"/>
            <a:ext cx="8828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indent="-6350">
              <a:spcAft>
                <a:spcPts val="0"/>
              </a:spcAft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 8. Dochody ogółem Gminy Police w latach 2018-2023 [w zł]</a:t>
            </a:r>
            <a:endParaRPr lang="pl-PL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494EF23-0DC8-EE29-6D59-3C233C7BBFD3}"/>
              </a:ext>
            </a:extLst>
          </p:cNvPr>
          <p:cNvSpPr txBox="1"/>
          <p:nvPr/>
        </p:nvSpPr>
        <p:spPr>
          <a:xfrm>
            <a:off x="5655308" y="600132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Źródło: dane Urzędu Miejskiego w Policach</a:t>
            </a:r>
            <a:endParaRPr lang="pl-PL" sz="1600" dirty="0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129204"/>
              </p:ext>
            </p:extLst>
          </p:nvPr>
        </p:nvGraphicFramePr>
        <p:xfrm>
          <a:off x="5682614" y="1168924"/>
          <a:ext cx="6274451" cy="449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4939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5344" y="609023"/>
            <a:ext cx="4909738" cy="466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indent="18034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WYDATKI </a:t>
            </a:r>
          </a:p>
          <a:p>
            <a:pPr marL="6985" indent="180340" algn="just">
              <a:lnSpc>
                <a:spcPct val="115000"/>
              </a:lnSpc>
              <a:spcAft>
                <a:spcPts val="0"/>
              </a:spcAft>
            </a:pP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85" indent="180340" algn="ctr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Istotnym czynnikiem wpływającym na kreowanie podstaw rozwoju lokalnej społeczności są wydatki samorządu terytorialnego. </a:t>
            </a:r>
          </a:p>
          <a:p>
            <a:pPr marL="6985" indent="180340" algn="ctr">
              <a:lnSpc>
                <a:spcPct val="115000"/>
              </a:lnSpc>
              <a:spcAft>
                <a:spcPts val="0"/>
              </a:spcAft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85" indent="180340" algn="ctr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roku 2023 wyniosły one </a:t>
            </a:r>
            <a:b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295 112 141,52 zł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(wobec 235 266 001,12 zł w roku 2022) co oznacza, że były one o ponad </a:t>
            </a:r>
            <a:b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59,8 mln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zł wyższe niż w 2022 roku –</a:t>
            </a:r>
          </a:p>
          <a:p>
            <a:pPr marL="6985" indent="180340" algn="just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3955983" y="266807"/>
            <a:ext cx="8236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indent="-6350">
              <a:spcAft>
                <a:spcPts val="0"/>
              </a:spcAft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 9. Wydatki ogółem Gminy Police w latach 2018-2023 </a:t>
            </a:r>
            <a:b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[w tys. zł]</a:t>
            </a:r>
            <a:endParaRPr lang="pl-PL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023B22D-39C5-61F5-393E-F62CB0B73F2B}"/>
              </a:ext>
            </a:extLst>
          </p:cNvPr>
          <p:cNvSpPr txBox="1"/>
          <p:nvPr/>
        </p:nvSpPr>
        <p:spPr>
          <a:xfrm>
            <a:off x="4632960" y="601472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Źródło: dane Urzędu Miejskiego w Policach</a:t>
            </a:r>
            <a:endParaRPr lang="pl-PL" sz="160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00000000-0008-0000-02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064989"/>
              </p:ext>
            </p:extLst>
          </p:nvPr>
        </p:nvGraphicFramePr>
        <p:xfrm>
          <a:off x="5071011" y="1376313"/>
          <a:ext cx="6778481" cy="426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75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82493"/>
            <a:ext cx="12191999" cy="63190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PODSTAWA PRAWNA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89547" y="2068513"/>
            <a:ext cx="10058400" cy="4024312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 sporządzenia raportu o stanie gminy wynika</a:t>
            </a:r>
          </a:p>
          <a:p>
            <a:pPr marL="0" indent="0">
              <a:buNone/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art. 28a ustawy o samorządzie gminnym. </a:t>
            </a:r>
          </a:p>
          <a:p>
            <a:pPr marL="0" indent="0">
              <a:buNone/>
            </a:pPr>
            <a:endParaRPr lang="pl-P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obejmuje działania podejmowane w roku 2023.</a:t>
            </a:r>
          </a:p>
          <a:p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59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5344" y="609023"/>
            <a:ext cx="4909738" cy="388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indent="18034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WYDATKI </a:t>
            </a:r>
          </a:p>
          <a:p>
            <a:pPr marL="6985" indent="180340" algn="just">
              <a:lnSpc>
                <a:spcPct val="115000"/>
              </a:lnSpc>
              <a:spcAft>
                <a:spcPts val="0"/>
              </a:spcAft>
            </a:pP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85" indent="180340" algn="just">
              <a:lnSpc>
                <a:spcPct val="115000"/>
              </a:lnSpc>
              <a:spcAft>
                <a:spcPts val="0"/>
              </a:spcAft>
            </a:pP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85" indent="180340" algn="just">
              <a:lnSpc>
                <a:spcPct val="115000"/>
              </a:lnSpc>
              <a:spcAft>
                <a:spcPts val="0"/>
              </a:spcAft>
            </a:pP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85" indent="180340" algn="just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roku 2023 z budżetu Gminy Police </a:t>
            </a:r>
            <a:b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przeliczeniu na jednego mieszkańca wydano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7 543 zł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(wobec 5 976 zł </a:t>
            </a:r>
            <a:b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2022). Oznacza to wzrost o 1 567 zł </a:t>
            </a:r>
            <a:b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porównaniu z rokiem 2022 i wzrost </a:t>
            </a:r>
            <a:b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2 518 zł w porównaniu do roku 2018</a:t>
            </a:r>
          </a:p>
          <a:p>
            <a:pPr marL="6985" indent="180340" algn="just">
              <a:lnSpc>
                <a:spcPct val="115000"/>
              </a:lnSpc>
              <a:spcAft>
                <a:spcPts val="0"/>
              </a:spcAft>
            </a:pP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55983" y="266807"/>
            <a:ext cx="8236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indent="-6350">
              <a:spcAft>
                <a:spcPts val="0"/>
              </a:spcAft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 10. Wydatki ogółem Gminy Police w latach 2018-2023 na 1 mieszkańca [w tys. zł]</a:t>
            </a:r>
            <a:endParaRPr lang="pl-PL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5FA7655-8972-2E81-7A92-6D20AA0222E7}"/>
              </a:ext>
            </a:extLst>
          </p:cNvPr>
          <p:cNvSpPr txBox="1"/>
          <p:nvPr/>
        </p:nvSpPr>
        <p:spPr>
          <a:xfrm>
            <a:off x="5025991" y="594503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Źródło: dane Urzędu Miejskiego w Policach</a:t>
            </a:r>
            <a:endParaRPr lang="pl-PL" sz="1600" dirty="0"/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873243"/>
              </p:ext>
            </p:extLst>
          </p:nvPr>
        </p:nvGraphicFramePr>
        <p:xfrm>
          <a:off x="5220618" y="1442301"/>
          <a:ext cx="6760850" cy="411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478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45440" y="1252229"/>
            <a:ext cx="11592559" cy="402272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Szczegółowy zakres polityki finansowej prowadzonej przez  Gminę Police przedstawiany jest  w </a:t>
            </a:r>
            <a:r>
              <a:rPr lang="pl-P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„Sprawozdaniu rocznym z wykonania budżetu Gminy Police za 2023 rok" oraz "Informacji o stanie mienia Gminy Police według stanu na dzień 31 grudnia 2023 r." </a:t>
            </a: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17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95275"/>
            <a:ext cx="12192000" cy="1096963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INFORMACJA O REALIZACJI POLITYK, PROGRAMÓW </a:t>
            </a:r>
            <a:b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STRATEGII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22301" y="2328863"/>
            <a:ext cx="10985500" cy="36544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jednostek samorządu terytorialnego, </a:t>
            </a:r>
            <a:b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długookresowy proces celowo wprowadzanych zmian, prowadzący do poprawy stanu, w którym dana jednostka</a:t>
            </a:r>
            <a:b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się znajduje. </a:t>
            </a:r>
          </a:p>
          <a:p>
            <a:pPr algn="ctr">
              <a:lnSpc>
                <a:spcPct val="150000"/>
              </a:lnSpc>
            </a:pPr>
            <a:endParaRPr lang="pl-P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63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5988" y="753334"/>
            <a:ext cx="5053263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roku 2023, w porównaniu z rokiem 2018, nakłady majątkowe inwestycyjne Gminy Police uległy zwiększeniu o ponad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mln zł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roku 2018 wydatkowano ponad 28 mln zł na inwestycje,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w roku 2023 ponad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78 mln zł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(wobec 22 mln zł w 2022 r.) 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Jednocześnie 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okresie objętym analizą (2018-2023) na cele inwestycyjne z budżetu Gminy Police wydatkowano ponad 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 mln zł.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Najniższą wartość inwestycji odnotowano w roku 2020. 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314701" y="252644"/>
            <a:ext cx="8877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indent="-6350">
              <a:spcAft>
                <a:spcPts val="1000"/>
              </a:spcAft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 11. Wydatki majątkowe  Gminy Police w latach 2018-2023 [w zł]</a:t>
            </a:r>
            <a:endParaRPr lang="pl-PL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505765A-F6C9-E46A-EA7A-EEC8ED3D3FFD}"/>
              </a:ext>
            </a:extLst>
          </p:cNvPr>
          <p:cNvSpPr txBox="1"/>
          <p:nvPr/>
        </p:nvSpPr>
        <p:spPr>
          <a:xfrm>
            <a:off x="5627427" y="5854700"/>
            <a:ext cx="60960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 algn="just">
              <a:lnSpc>
                <a:spcPct val="115000"/>
              </a:lnSpc>
              <a:spcAft>
                <a:spcPts val="103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dane Urzędu Miejskiego w Policach.</a:t>
            </a:r>
            <a:endParaRPr lang="pl-PL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2B3795D3-9423-643D-EDBC-EE12CD578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03826"/>
              </p:ext>
            </p:extLst>
          </p:nvPr>
        </p:nvGraphicFramePr>
        <p:xfrm>
          <a:off x="5119251" y="753334"/>
          <a:ext cx="6948018" cy="491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322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04283" y="1254737"/>
            <a:ext cx="12087717" cy="420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2000"/>
              </a:lnSpc>
              <a:spcAft>
                <a:spcPts val="0"/>
              </a:spcAft>
            </a:pPr>
            <a:endParaRPr lang="pl-PL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	ROLNICTWO I ŁOWIECTWO – wydatkowano: 56 584,23 zł;</a:t>
            </a: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	TRANSPORT I ŁĄCZNOŚĆ – wydatkowano: 47 136 521.90 zł;</a:t>
            </a: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	TURYSTYKA – wydatkowano: 11 955,60 zł;</a:t>
            </a: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	KULTURA I OCHRONA DZIEDZICTWA NARODOWEGO – wydatkowano: 12 723 670,68 zł;</a:t>
            </a: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	OŚWIATA I WYCHOWANIE – wydatkowano: 775 665.73 zł;</a:t>
            </a: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	ADMINISTRACJA PUBLICZNA – wydatkowano: 1 155 858,02 zł;</a:t>
            </a: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	GOSPODARKA MIESZKANIOWA – wydatkowano: 7 992 324.00 zł; </a:t>
            </a: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	GOSPODARKA KOMUNALNA I OCHRONA ŚRODOWISKA  – wydatkowano: 70 652.51 zł;</a:t>
            </a: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	KULTURA FIZYCZNA – wydatkowano: 7 741 957.78 zł;</a:t>
            </a: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	BEZPIECZEŃSTWO PUBLICZNE I OCHRONA P.POŻ– wydatkowano: 176 239,95 zł;</a:t>
            </a: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	POZOSTAŁE ZADANIA W ZAKRESIE POLITYKI SPOŁECZNEJ – wydatkowano: 160 214,83 zł;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4E31D88-3324-5AFA-D43B-7EE2FBF56CCE}"/>
              </a:ext>
            </a:extLst>
          </p:cNvPr>
          <p:cNvSpPr txBox="1"/>
          <p:nvPr/>
        </p:nvSpPr>
        <p:spPr>
          <a:xfrm>
            <a:off x="0" y="316889"/>
            <a:ext cx="12191999" cy="6628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2000"/>
              </a:lnSpc>
              <a:spcAft>
                <a:spcPts val="0"/>
              </a:spcAft>
            </a:pPr>
            <a:r>
              <a:rPr lang="pl-PL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STRUKTURA INWESTYCJI </a:t>
            </a:r>
          </a:p>
        </p:txBody>
      </p:sp>
    </p:spTree>
    <p:extLst>
      <p:ext uri="{BB962C8B-B14F-4D97-AF65-F5344CB8AC3E}">
        <p14:creationId xmlns:p14="http://schemas.microsoft.com/office/powerpoint/2010/main" val="2385123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xmlns="" id="{2D1BFA5E-442F-F39E-6AEC-9DD92FB86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974615"/>
              </p:ext>
            </p:extLst>
          </p:nvPr>
        </p:nvGraphicFramePr>
        <p:xfrm>
          <a:off x="5261646" y="910738"/>
          <a:ext cx="6799385" cy="481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33991B8-44A0-9C7F-E5BD-A122225D5988}"/>
              </a:ext>
            </a:extLst>
          </p:cNvPr>
          <p:cNvSpPr txBox="1"/>
          <p:nvPr/>
        </p:nvSpPr>
        <p:spPr>
          <a:xfrm>
            <a:off x="338358" y="2008515"/>
            <a:ext cx="4564856" cy="2600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6350" algn="ctr">
              <a:lnSpc>
                <a:spcPct val="150000"/>
              </a:lnSpc>
              <a:spcAft>
                <a:spcPts val="103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2023 roku na wydatki majątkowe pozyskano ze środków zewnętrznych </a:t>
            </a:r>
          </a:p>
          <a:p>
            <a:pPr marL="180340" indent="-6350" algn="ctr">
              <a:lnSpc>
                <a:spcPct val="150000"/>
              </a:lnSpc>
              <a:spcAft>
                <a:spcPts val="1030"/>
              </a:spcAft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53 416 902,28 zł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stanowi 68% </a:t>
            </a:r>
          </a:p>
          <a:p>
            <a:pPr marL="180340" indent="-6350" algn="ctr">
              <a:lnSpc>
                <a:spcPct val="150000"/>
              </a:lnSpc>
              <a:spcAft>
                <a:spcPts val="103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wszystkich wydatków majątkowych.</a:t>
            </a:r>
            <a:endParaRPr lang="pl-PL" sz="2000" dirty="0">
              <a:effectLst/>
              <a:highlight>
                <a:srgbClr val="9CC2E5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66D0F7DE-6CF0-D2F5-C11F-140736428EBB}"/>
              </a:ext>
            </a:extLst>
          </p:cNvPr>
          <p:cNvSpPr/>
          <p:nvPr/>
        </p:nvSpPr>
        <p:spPr>
          <a:xfrm>
            <a:off x="3314701" y="252644"/>
            <a:ext cx="8877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indent="-6350">
              <a:spcAft>
                <a:spcPts val="1000"/>
              </a:spcAft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 12. Struktura wydatków majątkowych w 2023</a:t>
            </a:r>
            <a:endParaRPr lang="pl-PL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4EF0EC3-F304-17C7-5C6B-144105EE7832}"/>
              </a:ext>
            </a:extLst>
          </p:cNvPr>
          <p:cNvSpPr txBox="1"/>
          <p:nvPr/>
        </p:nvSpPr>
        <p:spPr>
          <a:xfrm>
            <a:off x="5627427" y="5854700"/>
            <a:ext cx="60960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 algn="just">
              <a:lnSpc>
                <a:spcPct val="115000"/>
              </a:lnSpc>
              <a:spcAft>
                <a:spcPts val="103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dane Urzędu Miejskiego w Policach.</a:t>
            </a:r>
            <a:endParaRPr lang="pl-PL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59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D1DD97-A400-45CA-AFDD-50D9F3926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"/>
            <a:ext cx="768096" cy="6221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4A82B4-1788-4161-90CE-D286F79B1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41417" y="1"/>
            <a:ext cx="3850583" cy="3116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EA2A339-30F2-44AF-A8FD-0812F517F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6036" y="4069422"/>
            <a:ext cx="5001186" cy="2151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E22F31-5339-4C0C-9306-1FB2AAE863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D104D45-72E3-4F72-8494-4401DA96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39A9C2B-48A7-6852-5EBE-7C446966A136}"/>
              </a:ext>
            </a:extLst>
          </p:cNvPr>
          <p:cNvSpPr txBox="1"/>
          <p:nvPr/>
        </p:nvSpPr>
        <p:spPr>
          <a:xfrm>
            <a:off x="8473957" y="2294351"/>
            <a:ext cx="3591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>
              <a:spcAft>
                <a:spcPts val="1000"/>
              </a:spcAft>
            </a:pPr>
            <a:r>
              <a:rPr lang="pl-P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Rysunek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l-P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Nasadzenia w pasach drogowych, zieleń miejska </a:t>
            </a:r>
            <a:endParaRPr lang="pl-PL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B087655-AE6F-E59E-FA54-410D47E8E7D6}"/>
              </a:ext>
            </a:extLst>
          </p:cNvPr>
          <p:cNvSpPr txBox="1"/>
          <p:nvPr/>
        </p:nvSpPr>
        <p:spPr>
          <a:xfrm>
            <a:off x="1001049" y="4171653"/>
            <a:ext cx="4749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>
              <a:spcAft>
                <a:spcPts val="10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Rysunek 1. Przystanek Police Piłsudskiego</a:t>
            </a:r>
            <a:endParaRPr lang="pl-PL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5B3EFDB-EDF8-A995-485D-16C0A8ACC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72" y="141402"/>
            <a:ext cx="2232121" cy="613642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E7FA9E51-149D-7684-0459-43F0BA7E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17" y="3372148"/>
            <a:ext cx="3610610" cy="2707005"/>
          </a:xfrm>
          <a:prstGeom prst="rect">
            <a:avLst/>
          </a:prstGeom>
          <a:noFill/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AA6F3394-B2DD-EC83-74F1-291877C4D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52" y="141402"/>
            <a:ext cx="4936261" cy="37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7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D1DD97-A400-45CA-AFDD-50D9F3926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"/>
            <a:ext cx="768096" cy="6221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4A82B4-1788-4161-90CE-D286F79B1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41417" y="1"/>
            <a:ext cx="3850583" cy="3116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EA2A339-30F2-44AF-A8FD-0812F517F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6036" y="4069422"/>
            <a:ext cx="5001186" cy="2151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E22F31-5339-4C0C-9306-1FB2AAE863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D104D45-72E3-4F72-8494-4401DA96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39A9C2B-48A7-6852-5EBE-7C446966A136}"/>
              </a:ext>
            </a:extLst>
          </p:cNvPr>
          <p:cNvSpPr txBox="1"/>
          <p:nvPr/>
        </p:nvSpPr>
        <p:spPr>
          <a:xfrm>
            <a:off x="8341417" y="2237044"/>
            <a:ext cx="3591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>
              <a:spcAft>
                <a:spcPts val="1000"/>
              </a:spcAft>
            </a:pPr>
            <a:r>
              <a:rPr lang="pl-P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Rysunek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pl-P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Bezpieczny plac aktywności fizycznej w Tanowie</a:t>
            </a:r>
            <a:endParaRPr lang="pl-PL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B087655-AE6F-E59E-FA54-410D47E8E7D6}"/>
              </a:ext>
            </a:extLst>
          </p:cNvPr>
          <p:cNvSpPr txBox="1"/>
          <p:nvPr/>
        </p:nvSpPr>
        <p:spPr>
          <a:xfrm>
            <a:off x="981070" y="4253915"/>
            <a:ext cx="4749170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>
              <a:spcAft>
                <a:spcPts val="10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Rysunek 3.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Budowa budynku komunalnego przy ul. Niedziałkowskiego 12D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985" indent="-6350">
              <a:spcAft>
                <a:spcPts val="1000"/>
              </a:spcAft>
            </a:pPr>
            <a:endParaRPr lang="pl-PL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950C1793-5248-EACB-3D41-10D0A515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0" y="146966"/>
            <a:ext cx="6786617" cy="371352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60D6C23-D8F0-EA7B-0221-5629EA4F3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808" y="3247161"/>
            <a:ext cx="4190101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13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D1DD97-A400-45CA-AFDD-50D9F3926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"/>
            <a:ext cx="768096" cy="6221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4A82B4-1788-4161-90CE-D286F79B1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41417" y="1"/>
            <a:ext cx="3850583" cy="3116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EA2A339-30F2-44AF-A8FD-0812F517F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6036" y="4069422"/>
            <a:ext cx="5001186" cy="2151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E22F31-5339-4C0C-9306-1FB2AAE863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D104D45-72E3-4F72-8494-4401DA96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39A9C2B-48A7-6852-5EBE-7C446966A136}"/>
              </a:ext>
            </a:extLst>
          </p:cNvPr>
          <p:cNvSpPr txBox="1"/>
          <p:nvPr/>
        </p:nvSpPr>
        <p:spPr>
          <a:xfrm>
            <a:off x="8436990" y="1924459"/>
            <a:ext cx="3755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>
              <a:spcAft>
                <a:spcPts val="1000"/>
              </a:spcAft>
            </a:pPr>
            <a:r>
              <a:rPr lang="pl-P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Rysunek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pl-P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Bezpiecznie, sensorycznie Przedszkole Publiczne nr 1 „</a:t>
            </a:r>
            <a:r>
              <a:rPr lang="pl-PL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Calineczka</a:t>
            </a:r>
            <a:r>
              <a:rPr lang="pl-P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w Policach</a:t>
            </a:r>
            <a:endParaRPr lang="pl-PL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B087655-AE6F-E59E-FA54-410D47E8E7D6}"/>
              </a:ext>
            </a:extLst>
          </p:cNvPr>
          <p:cNvSpPr txBox="1"/>
          <p:nvPr/>
        </p:nvSpPr>
        <p:spPr>
          <a:xfrm>
            <a:off x="981070" y="4253915"/>
            <a:ext cx="4749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indent="-6350">
              <a:spcAft>
                <a:spcPts val="10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Rysunek 5. Infrastruktura sportowa przy ul. Roweckiego w Policach</a:t>
            </a:r>
            <a:endParaRPr lang="pl-PL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64B39558-FA2F-EA4B-4480-1EE732CD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0" y="307394"/>
            <a:ext cx="6315276" cy="345783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5EAC186-166B-8467-4A74-816AB575A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20" y="3365942"/>
            <a:ext cx="4561277" cy="2823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619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" y="295769"/>
            <a:ext cx="12192000" cy="100076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WSPÓŁPRACA Z INNYMI SPOŁECZNOŚCIAMI SAMORZĄDOWYMI </a:t>
            </a:r>
            <a:endParaRPr lang="en-US" sz="3600" b="1" spc="-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Obraz 3" descr="Obraz zawierający małe, jazda na nartach, stół, niebieski&#10;&#10;Opis wygenerowany automatycznie">
            <a:extLst>
              <a:ext uri="{FF2B5EF4-FFF2-40B4-BE49-F238E27FC236}">
                <a16:creationId xmlns:a16="http://schemas.microsoft.com/office/drawing/2014/main" xmlns="" id="{D9F35601-44FF-42B9-92C7-FEDA1A30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41" y="2240952"/>
            <a:ext cx="3094997" cy="285869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44746" y="2528012"/>
            <a:ext cx="8044054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Gmina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Police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rozwija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współpracę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samorządami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spoza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naszego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kraju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34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 1999 r. z niemieckim miastem PASEWALK,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 2002 r. z ukraińskim miastem NOWY ROZDÓŁ.</a:t>
            </a:r>
          </a:p>
        </p:txBody>
      </p:sp>
    </p:spTree>
    <p:extLst>
      <p:ext uri="{BB962C8B-B14F-4D97-AF65-F5344CB8AC3E}">
        <p14:creationId xmlns:p14="http://schemas.microsoft.com/office/powerpoint/2010/main" val="392227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38175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raportu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409074" y="1334294"/>
            <a:ext cx="11066463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3100" algn="r"/>
              </a:tabLst>
            </a:pP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WSTĘP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3100" algn="r"/>
              </a:tabLst>
            </a:pPr>
            <a:endParaRPr kumimoji="0" lang="pl-PL" altLang="pl-PL" sz="2400" b="1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558800" algn="l"/>
                <a:tab pos="5753100" algn="r"/>
              </a:tabLst>
            </a:pP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INFORMACJE OGÓLNE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58800" algn="l"/>
                <a:tab pos="5753100" algn="r"/>
              </a:tabLst>
            </a:pPr>
            <a:endParaRPr kumimoji="0" lang="pl-PL" altLang="pl-PL" sz="24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2"/>
              <a:tabLst>
                <a:tab pos="558800" algn="l"/>
                <a:tab pos="5753100" algn="r"/>
              </a:tabLst>
            </a:pP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 POZIOMU ROZWOJU SPOŁECZNO-GOSPODARCZEGO GMINY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58800" algn="l"/>
                <a:tab pos="5753100" algn="r"/>
              </a:tabLst>
            </a:pPr>
            <a:endParaRPr kumimoji="0" lang="pl-PL" altLang="pl-PL" sz="20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3100" algn="r"/>
              </a:tabLst>
            </a:pPr>
            <a:r>
              <a:rPr kumimoji="0" lang="pl-PL" altLang="pl-PL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OBSZAR 1: </a:t>
            </a:r>
            <a:r>
              <a:rPr lang="pl-PL" altLang="pl-PL" dirty="0">
                <a:ea typeface="Calibri" panose="020F0502020204030204" pitchFamily="34" charset="0"/>
                <a:cs typeface="Calibri" panose="020F0502020204030204" pitchFamily="34" charset="0"/>
              </a:rPr>
              <a:t>SYTUACJA DEMOGRAFICZNA</a:t>
            </a:r>
            <a:endParaRPr kumimoji="0" lang="pl-PL" altLang="pl-PL" sz="20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3100" algn="r"/>
              </a:tabLst>
            </a:pPr>
            <a:r>
              <a:rPr kumimoji="0" lang="pl-PL" altLang="pl-PL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OBSZAR 2: SYTUACJA FINANSÓW PUBLICZNYCH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3100" algn="r"/>
              </a:tabLst>
            </a:pPr>
            <a:endParaRPr lang="pl-PL" altLang="pl-PL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3100" algn="r"/>
              </a:tabLst>
            </a:pPr>
            <a:endParaRPr kumimoji="0" lang="pl-PL" altLang="pl-PL" sz="20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08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D51D325-DC65-4A00-A74F-A1CAD689B6F6}"/>
              </a:ext>
            </a:extLst>
          </p:cNvPr>
          <p:cNvSpPr txBox="1"/>
          <p:nvPr/>
        </p:nvSpPr>
        <p:spPr>
          <a:xfrm>
            <a:off x="409432" y="837398"/>
            <a:ext cx="11095631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Ponadto Gmina Police w 2023 roku kontynuowała współpracę z:</a:t>
            </a:r>
          </a:p>
          <a:p>
            <a:pPr>
              <a:lnSpc>
                <a:spcPct val="150000"/>
              </a:lnSpc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Związek Miast Polskich;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Stowarzyszenie Gmin Polskich Euroregionu Pomerania;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Stowarzyszenie Szczecińskiego Obszaru Metropolitalnego;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Zachodniopomorska Regionalna Organizacja Turystyczna;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Związek Portów i Przystani Morskich;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Konwent Współpracy Samorządowej Polska – Ukraina;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Lokalna Grupa Działania: „Dobre Gminy”. </a:t>
            </a:r>
          </a:p>
        </p:txBody>
      </p:sp>
    </p:spTree>
    <p:extLst>
      <p:ext uri="{BB962C8B-B14F-4D97-AF65-F5344CB8AC3E}">
        <p14:creationId xmlns:p14="http://schemas.microsoft.com/office/powerpoint/2010/main" val="2806190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50347"/>
            <a:ext cx="12191999" cy="67524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7465" indent="-6350" algn="ctr">
              <a:lnSpc>
                <a:spcPct val="115000"/>
              </a:lnSpc>
              <a:spcAft>
                <a:spcPts val="1090"/>
              </a:spcAft>
            </a:pPr>
            <a:r>
              <a:rPr lang="pl-PL" sz="3600" b="1" kern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PODSUMOWANIE</a:t>
            </a:r>
            <a:endParaRPr lang="pl-PL" sz="3600" b="1" u="sng" kern="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3964" y="1664046"/>
            <a:ext cx="11596983" cy="4912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indent="270510" algn="just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Najważniejszym zadaniem samorządów lokalnych, jest zaspokajanie potrzeb społeczności lokalnej. </a:t>
            </a:r>
          </a:p>
          <a:p>
            <a:pPr marL="6985" indent="270510" algn="just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Istotą działania samorządów jest nie tylko gospodarowanie zasobami lokalnymi, ale przede wszystkim tworzenie sprzyjających warunków dla intensyfikacji rozwoju lokalnego, wspierania aktywności lokalnej społeczności i podnoszenia jakości życia mieszkańców.</a:t>
            </a:r>
          </a:p>
          <a:p>
            <a:pPr marL="6985" indent="270510" algn="just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roku 2023 w Gminie Police podejmowano szereg działań służących realizacji tych celów. W Raporcie przedstawiono szczegółowo ich wymiar.</a:t>
            </a:r>
            <a:endParaRPr lang="pl-PL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85" indent="270510"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838200" y="1734303"/>
            <a:ext cx="10515600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3100" algn="r"/>
              </a:tabLst>
            </a:pP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</a:t>
            </a: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</a:t>
            </a: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NFORMACJE FINANSOWE</a:t>
            </a:r>
            <a:endParaRPr kumimoji="0" lang="pl-PL" altLang="pl-PL" sz="2400" b="1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3100" algn="r"/>
              </a:tabLst>
            </a:pPr>
            <a:endParaRPr kumimoji="0" lang="pl-PL" altLang="pl-PL" sz="24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558800" algn="l"/>
                <a:tab pos="5753100" algn="r"/>
              </a:tabLst>
            </a:pPr>
            <a:r>
              <a:rPr kumimoji="0" lang="pl-PL" altLang="pl-PL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DOCHODY BUDŻETU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58800" algn="l"/>
                <a:tab pos="5753100" algn="r"/>
              </a:tabLst>
            </a:pPr>
            <a:endParaRPr kumimoji="0" lang="pl-PL" altLang="pl-PL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558800" algn="l"/>
                <a:tab pos="5753100" algn="r"/>
              </a:tabLst>
            </a:pPr>
            <a:r>
              <a:rPr kumimoji="0" lang="pl-PL" altLang="pl-PL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WYDATKI BUDŻETU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3100" algn="r"/>
              </a:tabLst>
            </a:pPr>
            <a:endParaRPr kumimoji="0" lang="pl-PL" altLang="pl-PL" sz="24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3100" algn="r"/>
              </a:tabLst>
            </a:pP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IV.</a:t>
            </a: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INFORMACJA O STANIE MIENIA KOMUNALNEGO</a:t>
            </a: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2191999" cy="638175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Struktura raportu</a:t>
            </a:r>
          </a:p>
        </p:txBody>
      </p:sp>
    </p:spTree>
    <p:extLst>
      <p:ext uri="{BB962C8B-B14F-4D97-AF65-F5344CB8AC3E}">
        <p14:creationId xmlns:p14="http://schemas.microsoft.com/office/powerpoint/2010/main" val="312135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428397" y="1427270"/>
            <a:ext cx="1163320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5"/>
              <a:tabLst>
                <a:tab pos="5753100" algn="r"/>
              </a:tabLst>
            </a:pP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INFORMACJA O REALIZACJI POLITYK, PROGRAMÓW I STRATEGII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53100" algn="r"/>
              </a:tabLst>
            </a:pPr>
            <a:endParaRPr kumimoji="0" lang="pl-PL" altLang="pl-PL" sz="20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ROZWÓJ GOSPODARCZY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OŚWIATA I EDUKACJA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POLITYKA SPOŁECZNA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TURYSTYKA I SPORT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KULTURA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GOSPODARKA KOMUNALNA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OCHRONA ŚRODOWISKA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08DA5F-5508-BB49-DF2B-E31DBED750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37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Struktura raportu </a:t>
            </a:r>
          </a:p>
        </p:txBody>
      </p:sp>
    </p:spTree>
    <p:extLst>
      <p:ext uri="{BB962C8B-B14F-4D97-AF65-F5344CB8AC3E}">
        <p14:creationId xmlns:p14="http://schemas.microsoft.com/office/powerpoint/2010/main" val="267035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768350" y="1063625"/>
            <a:ext cx="11423650" cy="5794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LOKALNY PROGRAM REWITALIZACJI DLA GMINY POLICE DO ROKU 2025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GMINNY PROGRAM WSPIERANIA RODZINY NA LATA 2022 –2024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GMINNY PROGRAM PROFILAKTYKI I ROZWIĄZYWANIA PROBLEMÓW ALKOHOLOWYCH ORAZ PRZECIWDZIAŁANIA NARKOMANII NA 2022 ROK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 PROFILAKTYCZNY PEDAGOGÓW SZKOLNYCH GMINY POLICE – WOLNI OD …2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WSPÓŁPRACY Z ORGANIZACJAMI POZARZĄDOWYMI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„SZCZECIN PRZYJAZNY RODZINIE”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POLICKI BUDŻET OBYWATELSKI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237F3CF-9DA6-1891-31C9-3A2F9940B82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37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Struktura raportu </a:t>
            </a:r>
          </a:p>
        </p:txBody>
      </p:sp>
    </p:spTree>
    <p:extLst>
      <p:ext uri="{BB962C8B-B14F-4D97-AF65-F5344CB8AC3E}">
        <p14:creationId xmlns:p14="http://schemas.microsoft.com/office/powerpoint/2010/main" val="415335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261938" y="1306513"/>
            <a:ext cx="11930062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6"/>
              <a:tabLst>
                <a:tab pos="5753100" algn="r"/>
              </a:tabLst>
            </a:pP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REALIZACJA UCHWAŁ RADY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53100" algn="r"/>
              </a:tabLst>
            </a:pPr>
            <a:endParaRPr kumimoji="0" lang="pl-PL" altLang="pl-PL" sz="2400" b="1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7"/>
              <a:tabLst>
                <a:tab pos="5753100" algn="r"/>
              </a:tabLst>
            </a:pPr>
            <a:r>
              <a:rPr kumimoji="0" lang="pl-PL" altLang="pl-PL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 Z INNYMI SPOŁECZNOŚCIAMI SAMORZĄDOWYMI</a:t>
            </a:r>
          </a:p>
          <a:p>
            <a:pPr marL="0" indent="0">
              <a:lnSpc>
                <a:spcPct val="150000"/>
              </a:lnSpc>
              <a:buClrTx/>
              <a:buSzTx/>
              <a:buNone/>
            </a:pPr>
            <a:endParaRPr lang="pl-PL" altLang="pl-PL" sz="2400" b="1" dirty="0"/>
          </a:p>
          <a:p>
            <a:pPr marL="0" indent="0">
              <a:lnSpc>
                <a:spcPct val="150000"/>
              </a:lnSpc>
              <a:buClrTx/>
              <a:buSzTx/>
              <a:buFontTx/>
              <a:buNone/>
            </a:pPr>
            <a:r>
              <a:rPr lang="pl-PL" altLang="pl-PL" sz="2400" b="1" dirty="0"/>
              <a:t>VIII. </a:t>
            </a:r>
            <a:r>
              <a:rPr lang="pl-PL" sz="2400" b="1" dirty="0"/>
              <a:t>ROZWÓJ ZASOBÓW LUDZKICH W SEKTORZE SAMORZĄDOWYM</a:t>
            </a:r>
          </a:p>
          <a:p>
            <a:pPr marL="0" indent="0">
              <a:lnSpc>
                <a:spcPct val="150000"/>
              </a:lnSpc>
              <a:buClrTx/>
              <a:buSzTx/>
              <a:buFontTx/>
              <a:buNone/>
            </a:pPr>
            <a:endParaRPr lang="pl-PL" altLang="pl-PL" sz="2400" b="1" dirty="0"/>
          </a:p>
          <a:p>
            <a:pPr marL="0" indent="0">
              <a:lnSpc>
                <a:spcPct val="150000"/>
              </a:lnSpc>
              <a:buClrTx/>
              <a:buSzTx/>
              <a:buFontTx/>
              <a:buNone/>
            </a:pPr>
            <a:r>
              <a:rPr lang="pl-PL" altLang="pl-PL" sz="2400" b="1" dirty="0"/>
              <a:t>PODSUMOWANIE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637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Struktura raportu </a:t>
            </a:r>
          </a:p>
        </p:txBody>
      </p:sp>
    </p:spTree>
    <p:extLst>
      <p:ext uri="{BB962C8B-B14F-4D97-AF65-F5344CB8AC3E}">
        <p14:creationId xmlns:p14="http://schemas.microsoft.com/office/powerpoint/2010/main" val="192721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" y="375652"/>
            <a:ext cx="12192000" cy="60325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POLICE W ROKU 2023</a:t>
            </a:r>
          </a:p>
        </p:txBody>
      </p:sp>
      <p:sp>
        <p:nvSpPr>
          <p:cNvPr id="5" name="Prostokąt 4"/>
          <p:cNvSpPr/>
          <p:nvPr/>
        </p:nvSpPr>
        <p:spPr>
          <a:xfrm>
            <a:off x="499731" y="1940199"/>
            <a:ext cx="1129215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indent="-6350" algn="ctr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latach 2012-2023 liczba mieszkańców </a:t>
            </a:r>
          </a:p>
          <a:p>
            <a:pPr marL="6985" indent="-6350" algn="ctr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zmniejszyła się z 42 167 osób do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39 123  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osób. </a:t>
            </a:r>
          </a:p>
          <a:p>
            <a:pPr marL="6985" indent="-6350" algn="ctr">
              <a:lnSpc>
                <a:spcPct val="150000"/>
              </a:lnSpc>
              <a:spcAft>
                <a:spcPts val="0"/>
              </a:spcAft>
            </a:pPr>
            <a:endPara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6519" y="3746450"/>
            <a:ext cx="8758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pl-PL" altLang="pl-PL" sz="2000" b="1" u="none" strike="noStrike" cap="none" normalizeH="0" baseline="0" dirty="0" bmk="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abela </a:t>
            </a:r>
            <a:r>
              <a:rPr lang="pl-PL" altLang="pl-PL" sz="2000" b="1" dirty="0" bmk="_Toc9487402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pl-PL" altLang="pl-PL" sz="2000" b="1" u="none" strike="noStrike" cap="none" normalizeH="0" baseline="0" dirty="0" bmk="_Toc9487402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. Liczba ludności w Gminie </a:t>
            </a:r>
            <a:r>
              <a:rPr lang="pl-PL" altLang="pl-PL" sz="2000" b="1" dirty="0" bmk="_Toc9487402">
                <a:ea typeface="Calibri" panose="020F0502020204030204" pitchFamily="34" charset="0"/>
                <a:cs typeface="Arial" panose="020B0604020202020204" pitchFamily="34" charset="0"/>
              </a:rPr>
              <a:t>Police</a:t>
            </a:r>
            <a:endParaRPr kumimoji="0" lang="pl-PL" altLang="pl-PL" sz="2000" b="1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1195D2F9-4416-8B06-5095-7E79C096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08119"/>
              </p:ext>
            </p:extLst>
          </p:nvPr>
        </p:nvGraphicFramePr>
        <p:xfrm>
          <a:off x="276225" y="4266965"/>
          <a:ext cx="11696700" cy="1762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543">
                  <a:extLst>
                    <a:ext uri="{9D8B030D-6E8A-4147-A177-3AD203B41FA5}">
                      <a16:colId xmlns:a16="http://schemas.microsoft.com/office/drawing/2014/main" xmlns="" val="4066748514"/>
                    </a:ext>
                  </a:extLst>
                </a:gridCol>
                <a:gridCol w="1418838">
                  <a:extLst>
                    <a:ext uri="{9D8B030D-6E8A-4147-A177-3AD203B41FA5}">
                      <a16:colId xmlns:a16="http://schemas.microsoft.com/office/drawing/2014/main" xmlns="" val="303582240"/>
                    </a:ext>
                  </a:extLst>
                </a:gridCol>
                <a:gridCol w="1418838">
                  <a:extLst>
                    <a:ext uri="{9D8B030D-6E8A-4147-A177-3AD203B41FA5}">
                      <a16:colId xmlns:a16="http://schemas.microsoft.com/office/drawing/2014/main" xmlns="" val="980999107"/>
                    </a:ext>
                  </a:extLst>
                </a:gridCol>
                <a:gridCol w="1418838">
                  <a:extLst>
                    <a:ext uri="{9D8B030D-6E8A-4147-A177-3AD203B41FA5}">
                      <a16:colId xmlns:a16="http://schemas.microsoft.com/office/drawing/2014/main" xmlns="" val="477770431"/>
                    </a:ext>
                  </a:extLst>
                </a:gridCol>
                <a:gridCol w="1418838">
                  <a:extLst>
                    <a:ext uri="{9D8B030D-6E8A-4147-A177-3AD203B41FA5}">
                      <a16:colId xmlns:a16="http://schemas.microsoft.com/office/drawing/2014/main" xmlns="" val="123979560"/>
                    </a:ext>
                  </a:extLst>
                </a:gridCol>
                <a:gridCol w="1418838">
                  <a:extLst>
                    <a:ext uri="{9D8B030D-6E8A-4147-A177-3AD203B41FA5}">
                      <a16:colId xmlns:a16="http://schemas.microsoft.com/office/drawing/2014/main" xmlns="" val="2977539630"/>
                    </a:ext>
                  </a:extLst>
                </a:gridCol>
                <a:gridCol w="1418838">
                  <a:extLst>
                    <a:ext uri="{9D8B030D-6E8A-4147-A177-3AD203B41FA5}">
                      <a16:colId xmlns:a16="http://schemas.microsoft.com/office/drawing/2014/main" xmlns="" val="149050930"/>
                    </a:ext>
                  </a:extLst>
                </a:gridCol>
                <a:gridCol w="1420129">
                  <a:extLst>
                    <a:ext uri="{9D8B030D-6E8A-4147-A177-3AD203B41FA5}">
                      <a16:colId xmlns:a16="http://schemas.microsoft.com/office/drawing/2014/main" xmlns="" val="2252585944"/>
                    </a:ext>
                  </a:extLst>
                </a:gridCol>
              </a:tblGrid>
              <a:tr h="767305"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ROK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pl-PL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691029"/>
                  </a:ext>
                </a:extLst>
              </a:tr>
              <a:tr h="995055"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>
                          <a:solidFill>
                            <a:schemeClr val="tx1"/>
                          </a:solidFill>
                          <a:effectLst/>
                        </a:rPr>
                        <a:t>LUDNOŚĆ</a:t>
                      </a:r>
                      <a:endParaRPr lang="pl-PL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42 167</a:t>
                      </a:r>
                      <a:r>
                        <a:rPr lang="pl-PL" sz="2800" baseline="30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41 887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41 584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41 436</a:t>
                      </a:r>
                      <a:r>
                        <a:rPr lang="pl-PL" sz="2800" baseline="30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39 925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39 370</a:t>
                      </a:r>
                      <a:r>
                        <a:rPr lang="pl-PL" sz="2800" baseline="30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pl-PL" sz="2800" b="1" dirty="0">
                          <a:solidFill>
                            <a:schemeClr val="tx1"/>
                          </a:solidFill>
                          <a:effectLst/>
                        </a:rPr>
                        <a:t>39 123  </a:t>
                      </a:r>
                      <a:endParaRPr lang="pl-PL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1912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826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1384</Words>
  <Application>Microsoft Office PowerPoint</Application>
  <PresentationFormat>Niestandardowy</PresentationFormat>
  <Paragraphs>286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Retrospekcja</vt:lpstr>
      <vt:lpstr>Prezentacja programu PowerPoint</vt:lpstr>
      <vt:lpstr>Prezentacja programu PowerPoint</vt:lpstr>
      <vt:lpstr>PODSTAWA PRAWNA</vt:lpstr>
      <vt:lpstr> Struktura raportu</vt:lpstr>
      <vt:lpstr> Struktura raportu</vt:lpstr>
      <vt:lpstr>Prezentacja programu PowerPoint</vt:lpstr>
      <vt:lpstr>Prezentacja programu PowerPoint</vt:lpstr>
      <vt:lpstr>Prezentacja programu PowerPoint</vt:lpstr>
      <vt:lpstr>RAPORT O STANIE GMINY POLICE W ROKU 2023</vt:lpstr>
      <vt:lpstr>Prezentacja programu PowerPoint</vt:lpstr>
      <vt:lpstr>Prezentacja programu PowerPoint</vt:lpstr>
      <vt:lpstr>Prezentacja programu PowerPoint</vt:lpstr>
      <vt:lpstr>OCENA POZIOMU ROZWOJU GMINY POLICE  </vt:lpstr>
      <vt:lpstr>OBSZAR 1: SYTUACJA DEMOGRAFICZNA</vt:lpstr>
      <vt:lpstr>Od wielu lat w ujęciu krajowym,  jak i europejskim, obserwujemy niepokojące zjawisko starzenia się społeczeństwa.    Jest to proces  o charakterze zarówno społecznym,  jak i ekonomicznym. Wzrastająca liczba ludności w wieku poprodukcyjnym staje się obciążeniem dla systemu emerytalnego, opieki zdrowotnej, czy opieki socjalnej.</vt:lpstr>
      <vt:lpstr>WNIOSEK</vt:lpstr>
      <vt:lpstr>OBSZAR 2: SYTUACJA FINANSÓW PUBLICZNYCH </vt:lpstr>
      <vt:lpstr>Wykres 3. Dochody budżetu z tytułu udziału w PIT na 1000 osób w wieku produkcyjnym (średnia 3 letnia) [w zł] – za lata 2020-2022  </vt:lpstr>
      <vt:lpstr>Wykres 4. Dochody budżetu JST z tytułu udziału w PIT na 1 mieszkańca (średnia 3 letnia) za lata 2020-2022 [w zł]  </vt:lpstr>
      <vt:lpstr>Prezentacja programu PowerPoint</vt:lpstr>
      <vt:lpstr>Dochody własne są kluczem do realizacji zadań samorządu terytorialnego.</vt:lpstr>
      <vt:lpstr>WNIOSEK</vt:lpstr>
      <vt:lpstr>WYDATKI </vt:lpstr>
      <vt:lpstr>Inwestycje są  czynnikiem wpływającym  na podnoszenie jakości życia mieszkańców,  jak i wzrost atrakcyjności gospodarczej mikroregionu.  </vt:lpstr>
      <vt:lpstr>Wykres 7. Wydatki inwestycyjne budżetu JST na 1 mieszkańca (średnia 3 letnia) za lata 2020-2022 </vt:lpstr>
      <vt:lpstr>WNIOSEK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INFORMACJA O REALIZACJI POLITYK, PROGRAMÓW  I STRATEGII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Malkowski</dc:creator>
  <cp:lastModifiedBy>Jolanta Przygodzka-Pawlak</cp:lastModifiedBy>
  <cp:revision>80</cp:revision>
  <dcterms:created xsi:type="dcterms:W3CDTF">2020-08-24T09:48:41Z</dcterms:created>
  <dcterms:modified xsi:type="dcterms:W3CDTF">2024-06-05T08:34:27Z</dcterms:modified>
</cp:coreProperties>
</file>