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07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02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029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030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910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559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0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75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83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884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09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444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4E61C-601D-49AB-8810-C535578C7E76}" type="datetimeFigureOut">
              <a:rPr lang="pl-PL" smtClean="0"/>
              <a:t>2022-05-17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433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 flipV="1">
            <a:off x="7195858" y="1284917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 flipV="1">
            <a:off x="3139407" y="1285498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 flipV="1">
            <a:off x="1832870" y="1277375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 flipV="1">
            <a:off x="4465554" y="1284917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 flipV="1">
            <a:off x="5869710" y="1284917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417718" y="116634"/>
            <a:ext cx="5109568" cy="431967"/>
          </a:xfrm>
        </p:spPr>
        <p:txBody>
          <a:bodyPr>
            <a:normAutofit/>
          </a:bodyPr>
          <a:lstStyle/>
          <a:p>
            <a:r>
              <a:rPr lang="pl-PL" alt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Schemat organizacyjny Urzędu Miejskiego w Policach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683358" y="260648"/>
            <a:ext cx="1911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Załącznik do Regulaminu organizacyjnego </a:t>
            </a:r>
            <a:r>
              <a:rPr lang="pl-PL" altLang="pl-PL" sz="800" dirty="0">
                <a:latin typeface="Tahoma" pitchFamily="34" charset="0"/>
              </a:rPr>
              <a:t>Urzędu Miejskiego w Policach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2037" y="6474532"/>
            <a:ext cx="16381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900" b="1" dirty="0">
                <a:latin typeface="Arial" panose="020B0604020202020204" pitchFamily="34" charset="0"/>
                <a:cs typeface="Arial" panose="020B0604020202020204" pitchFamily="34" charset="0"/>
              </a:rPr>
              <a:t>Łącznie 171 etatów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3783182" y="657412"/>
            <a:ext cx="2340260" cy="34327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/>
        </p:nvSpPr>
        <p:spPr>
          <a:xfrm flipV="1">
            <a:off x="8405804" y="3534856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 flipV="1">
            <a:off x="8405804" y="126883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Prostokąt 24"/>
          <p:cNvSpPr/>
          <p:nvPr/>
        </p:nvSpPr>
        <p:spPr>
          <a:xfrm flipV="1">
            <a:off x="8424386" y="274498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Prostokąt 25"/>
          <p:cNvSpPr/>
          <p:nvPr/>
        </p:nvSpPr>
        <p:spPr>
          <a:xfrm flipV="1">
            <a:off x="8408162" y="4365749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Prostokąt 26"/>
          <p:cNvSpPr/>
          <p:nvPr/>
        </p:nvSpPr>
        <p:spPr>
          <a:xfrm flipV="1">
            <a:off x="466153" y="4426821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Prostokąt 27"/>
          <p:cNvSpPr/>
          <p:nvPr/>
        </p:nvSpPr>
        <p:spPr>
          <a:xfrm flipV="1">
            <a:off x="8424386" y="202490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Prostokąt 28"/>
          <p:cNvSpPr/>
          <p:nvPr/>
        </p:nvSpPr>
        <p:spPr>
          <a:xfrm flipV="1">
            <a:off x="8405804" y="514709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 flipV="1">
            <a:off x="470149" y="364502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 flipV="1">
            <a:off x="467502" y="1988840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 flipV="1">
            <a:off x="467502" y="281693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Prostokąt 34"/>
          <p:cNvSpPr/>
          <p:nvPr/>
        </p:nvSpPr>
        <p:spPr>
          <a:xfrm flipV="1">
            <a:off x="623627" y="1268760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Prostokąt 36"/>
          <p:cNvSpPr/>
          <p:nvPr/>
        </p:nvSpPr>
        <p:spPr>
          <a:xfrm flipV="1">
            <a:off x="1832653" y="4401108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Prostokąt 37"/>
          <p:cNvSpPr/>
          <p:nvPr/>
        </p:nvSpPr>
        <p:spPr>
          <a:xfrm flipV="1">
            <a:off x="1832653" y="274492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Prostokąt 38"/>
          <p:cNvSpPr/>
          <p:nvPr/>
        </p:nvSpPr>
        <p:spPr>
          <a:xfrm flipV="1">
            <a:off x="1832653" y="515719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Prostokąt 39"/>
          <p:cNvSpPr/>
          <p:nvPr/>
        </p:nvSpPr>
        <p:spPr>
          <a:xfrm flipV="1">
            <a:off x="1832653" y="3573016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Prostokąt 40"/>
          <p:cNvSpPr/>
          <p:nvPr/>
        </p:nvSpPr>
        <p:spPr>
          <a:xfrm flipV="1">
            <a:off x="1832653" y="202484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Prostokąt 42"/>
          <p:cNvSpPr/>
          <p:nvPr/>
        </p:nvSpPr>
        <p:spPr>
          <a:xfrm flipV="1">
            <a:off x="3392827" y="3853259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Prostokąt 43"/>
          <p:cNvSpPr/>
          <p:nvPr/>
        </p:nvSpPr>
        <p:spPr>
          <a:xfrm flipV="1">
            <a:off x="3392827" y="2648713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Prostokąt 44"/>
          <p:cNvSpPr/>
          <p:nvPr/>
        </p:nvSpPr>
        <p:spPr>
          <a:xfrm flipV="1">
            <a:off x="3392827" y="4463253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Prostokąt 45"/>
          <p:cNvSpPr/>
          <p:nvPr/>
        </p:nvSpPr>
        <p:spPr>
          <a:xfrm flipV="1">
            <a:off x="3392827" y="3252845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Prostokąt 46"/>
          <p:cNvSpPr/>
          <p:nvPr/>
        </p:nvSpPr>
        <p:spPr>
          <a:xfrm flipV="1">
            <a:off x="3392827" y="2024844"/>
            <a:ext cx="975000" cy="558527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Prostokąt 47"/>
          <p:cNvSpPr/>
          <p:nvPr/>
        </p:nvSpPr>
        <p:spPr>
          <a:xfrm flipV="1">
            <a:off x="3392827" y="5073966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Prostokąt 49"/>
          <p:cNvSpPr/>
          <p:nvPr/>
        </p:nvSpPr>
        <p:spPr>
          <a:xfrm flipV="1">
            <a:off x="4874991" y="281693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Prostokąt 52"/>
          <p:cNvSpPr/>
          <p:nvPr/>
        </p:nvSpPr>
        <p:spPr>
          <a:xfrm flipV="1">
            <a:off x="4874991" y="209685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Prostokąt 58"/>
          <p:cNvSpPr/>
          <p:nvPr/>
        </p:nvSpPr>
        <p:spPr>
          <a:xfrm flipV="1">
            <a:off x="6513173" y="202484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Łącznik łamany 83"/>
          <p:cNvCxnSpPr>
            <a:stCxn id="13" idx="2"/>
          </p:cNvCxnSpPr>
          <p:nvPr/>
        </p:nvCxnSpPr>
        <p:spPr>
          <a:xfrm rot="16200000" flipH="1">
            <a:off x="7167890" y="-1213895"/>
            <a:ext cx="134038" cy="456319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Łącznik łamany 87"/>
          <p:cNvCxnSpPr>
            <a:stCxn id="13" idx="2"/>
            <a:endCxn id="24" idx="3"/>
          </p:cNvCxnSpPr>
          <p:nvPr/>
        </p:nvCxnSpPr>
        <p:spPr>
          <a:xfrm rot="16200000" flipH="1">
            <a:off x="6897984" y="-943988"/>
            <a:ext cx="538148" cy="4427492"/>
          </a:xfrm>
          <a:prstGeom prst="bentConnector4">
            <a:avLst>
              <a:gd name="adj1" fmla="val 24914"/>
              <a:gd name="adj2" fmla="val 10559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Łącznik łamany 95"/>
          <p:cNvCxnSpPr/>
          <p:nvPr/>
        </p:nvCxnSpPr>
        <p:spPr>
          <a:xfrm>
            <a:off x="9385628" y="1538832"/>
            <a:ext cx="13758" cy="756072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Łącznik łamany 97"/>
          <p:cNvCxnSpPr/>
          <p:nvPr/>
        </p:nvCxnSpPr>
        <p:spPr>
          <a:xfrm>
            <a:off x="9385628" y="2294904"/>
            <a:ext cx="13758" cy="720080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Łącznik łamany 99"/>
          <p:cNvCxnSpPr/>
          <p:nvPr/>
        </p:nvCxnSpPr>
        <p:spPr>
          <a:xfrm>
            <a:off x="9385628" y="3014984"/>
            <a:ext cx="13758" cy="828092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Łącznik łamany 101"/>
          <p:cNvCxnSpPr/>
          <p:nvPr/>
        </p:nvCxnSpPr>
        <p:spPr>
          <a:xfrm>
            <a:off x="9385628" y="3843076"/>
            <a:ext cx="13758" cy="828092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Łącznik łamany 103"/>
          <p:cNvCxnSpPr/>
          <p:nvPr/>
        </p:nvCxnSpPr>
        <p:spPr>
          <a:xfrm>
            <a:off x="9385628" y="4671168"/>
            <a:ext cx="13758" cy="756084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Łącznik łamany 110"/>
          <p:cNvCxnSpPr>
            <a:stCxn id="13" idx="2"/>
            <a:endCxn id="9" idx="2"/>
          </p:cNvCxnSpPr>
          <p:nvPr/>
        </p:nvCxnSpPr>
        <p:spPr>
          <a:xfrm rot="5400000">
            <a:off x="4811068" y="1142671"/>
            <a:ext cx="284233" cy="25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łamany 112"/>
          <p:cNvCxnSpPr>
            <a:stCxn id="13" idx="2"/>
            <a:endCxn id="7" idx="2"/>
          </p:cNvCxnSpPr>
          <p:nvPr/>
        </p:nvCxnSpPr>
        <p:spPr>
          <a:xfrm rot="5400000">
            <a:off x="4147702" y="479889"/>
            <a:ext cx="284814" cy="1326405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Łącznik łamany 116"/>
          <p:cNvCxnSpPr>
            <a:stCxn id="13" idx="2"/>
            <a:endCxn id="8" idx="2"/>
          </p:cNvCxnSpPr>
          <p:nvPr/>
        </p:nvCxnSpPr>
        <p:spPr>
          <a:xfrm rot="5400000">
            <a:off x="3498497" y="-177442"/>
            <a:ext cx="276691" cy="263294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Łącznik łamany 118"/>
          <p:cNvCxnSpPr>
            <a:stCxn id="13" idx="2"/>
            <a:endCxn id="35" idx="2"/>
          </p:cNvCxnSpPr>
          <p:nvPr/>
        </p:nvCxnSpPr>
        <p:spPr>
          <a:xfrm rot="5400000">
            <a:off x="2898182" y="-786371"/>
            <a:ext cx="268076" cy="3842185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Łącznik łamany 120"/>
          <p:cNvCxnSpPr>
            <a:stCxn id="13" idx="2"/>
            <a:endCxn id="10" idx="2"/>
          </p:cNvCxnSpPr>
          <p:nvPr/>
        </p:nvCxnSpPr>
        <p:spPr>
          <a:xfrm rot="16200000" flipH="1">
            <a:off x="5513146" y="440851"/>
            <a:ext cx="284233" cy="140389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Łącznik łamany 124"/>
          <p:cNvCxnSpPr>
            <a:stCxn id="13" idx="2"/>
            <a:endCxn id="6" idx="2"/>
          </p:cNvCxnSpPr>
          <p:nvPr/>
        </p:nvCxnSpPr>
        <p:spPr>
          <a:xfrm rot="16200000" flipH="1">
            <a:off x="6176219" y="-222223"/>
            <a:ext cx="284233" cy="273004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Łącznik prostoliniowy 18"/>
          <p:cNvCxnSpPr>
            <a:stCxn id="34" idx="0"/>
            <a:endCxn id="31" idx="2"/>
          </p:cNvCxnSpPr>
          <p:nvPr/>
        </p:nvCxnSpPr>
        <p:spPr>
          <a:xfrm>
            <a:off x="955002" y="3356932"/>
            <a:ext cx="2648" cy="28809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Łącznik łamany 62"/>
          <p:cNvCxnSpPr>
            <a:stCxn id="35" idx="0"/>
            <a:endCxn id="32" idx="1"/>
          </p:cNvCxnSpPr>
          <p:nvPr/>
        </p:nvCxnSpPr>
        <p:spPr>
          <a:xfrm rot="5400000">
            <a:off x="564275" y="1711987"/>
            <a:ext cx="450080" cy="643626"/>
          </a:xfrm>
          <a:prstGeom prst="bentConnector4">
            <a:avLst>
              <a:gd name="adj1" fmla="val 20005"/>
              <a:gd name="adj2" fmla="val 1384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Łącznik łamany 64"/>
          <p:cNvCxnSpPr>
            <a:stCxn id="35" idx="0"/>
            <a:endCxn id="34" idx="1"/>
          </p:cNvCxnSpPr>
          <p:nvPr/>
        </p:nvCxnSpPr>
        <p:spPr>
          <a:xfrm rot="5400000">
            <a:off x="150229" y="2126033"/>
            <a:ext cx="1278172" cy="643626"/>
          </a:xfrm>
          <a:prstGeom prst="bentConnector4">
            <a:avLst>
              <a:gd name="adj1" fmla="val 7399"/>
              <a:gd name="adj2" fmla="val 1384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Łącznik łamany 67"/>
          <p:cNvCxnSpPr>
            <a:stCxn id="8" idx="0"/>
            <a:endCxn id="41" idx="1"/>
          </p:cNvCxnSpPr>
          <p:nvPr/>
        </p:nvCxnSpPr>
        <p:spPr>
          <a:xfrm rot="5400000">
            <a:off x="1837778" y="1812251"/>
            <a:ext cx="477469" cy="487717"/>
          </a:xfrm>
          <a:prstGeom prst="bentConnector4">
            <a:avLst>
              <a:gd name="adj1" fmla="val 21726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Łącznik łamany 69"/>
          <p:cNvCxnSpPr>
            <a:stCxn id="8" idx="0"/>
            <a:endCxn id="38" idx="1"/>
          </p:cNvCxnSpPr>
          <p:nvPr/>
        </p:nvCxnSpPr>
        <p:spPr>
          <a:xfrm rot="5400000">
            <a:off x="1477738" y="2172291"/>
            <a:ext cx="1197549" cy="487717"/>
          </a:xfrm>
          <a:prstGeom prst="bentConnector4">
            <a:avLst>
              <a:gd name="adj1" fmla="val 8278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Łącznik łamany 72"/>
          <p:cNvCxnSpPr>
            <a:stCxn id="8" idx="0"/>
            <a:endCxn id="37" idx="1"/>
          </p:cNvCxnSpPr>
          <p:nvPr/>
        </p:nvCxnSpPr>
        <p:spPr>
          <a:xfrm rot="5400000">
            <a:off x="649646" y="3000383"/>
            <a:ext cx="2853733" cy="487717"/>
          </a:xfrm>
          <a:prstGeom prst="bentConnector4">
            <a:avLst>
              <a:gd name="adj1" fmla="val 3791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Łącznik łamany 75"/>
          <p:cNvCxnSpPr>
            <a:stCxn id="8" idx="0"/>
            <a:endCxn id="39" idx="1"/>
          </p:cNvCxnSpPr>
          <p:nvPr/>
        </p:nvCxnSpPr>
        <p:spPr>
          <a:xfrm rot="5400000">
            <a:off x="271604" y="3378425"/>
            <a:ext cx="3609817" cy="487717"/>
          </a:xfrm>
          <a:prstGeom prst="bentConnector4">
            <a:avLst>
              <a:gd name="adj1" fmla="val 2747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Łącznik prostoliniowy 78"/>
          <p:cNvCxnSpPr>
            <a:stCxn id="38" idx="0"/>
            <a:endCxn id="40" idx="2"/>
          </p:cNvCxnSpPr>
          <p:nvPr/>
        </p:nvCxnSpPr>
        <p:spPr>
          <a:xfrm>
            <a:off x="2320153" y="3284924"/>
            <a:ext cx="0" cy="28809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Łącznik łamany 104"/>
          <p:cNvCxnSpPr>
            <a:stCxn id="9" idx="0"/>
            <a:endCxn id="53" idx="1"/>
          </p:cNvCxnSpPr>
          <p:nvPr/>
        </p:nvCxnSpPr>
        <p:spPr>
          <a:xfrm rot="5400000">
            <a:off x="4643056" y="2056853"/>
            <a:ext cx="541935" cy="78063"/>
          </a:xfrm>
          <a:prstGeom prst="bentConnector4">
            <a:avLst>
              <a:gd name="adj1" fmla="val 25089"/>
              <a:gd name="adj2" fmla="val 417244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Łącznik łamany 107"/>
          <p:cNvCxnSpPr>
            <a:stCxn id="9" idx="0"/>
            <a:endCxn id="50" idx="1"/>
          </p:cNvCxnSpPr>
          <p:nvPr/>
        </p:nvCxnSpPr>
        <p:spPr>
          <a:xfrm rot="5400000">
            <a:off x="4283016" y="2416893"/>
            <a:ext cx="1262015" cy="78063"/>
          </a:xfrm>
          <a:prstGeom prst="bentConnector4">
            <a:avLst>
              <a:gd name="adj1" fmla="val 10798"/>
              <a:gd name="adj2" fmla="val 417244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Łącznik łamany 111"/>
          <p:cNvCxnSpPr>
            <a:stCxn id="10" idx="0"/>
            <a:endCxn id="59" idx="2"/>
          </p:cNvCxnSpPr>
          <p:nvPr/>
        </p:nvCxnSpPr>
        <p:spPr>
          <a:xfrm rot="16200000" flipH="1">
            <a:off x="6578979" y="1603149"/>
            <a:ext cx="199927" cy="643463"/>
          </a:xfrm>
          <a:prstGeom prst="bentConnector3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pole tekstowe 115"/>
          <p:cNvSpPr txBox="1"/>
          <p:nvPr/>
        </p:nvSpPr>
        <p:spPr>
          <a:xfrm>
            <a:off x="4211918" y="692697"/>
            <a:ext cx="14821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b="1" dirty="0"/>
              <a:t>Burmistrz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662523" y="1304764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Sekretarz Gminy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31" name="pole tekstowe 130"/>
          <p:cNvSpPr txBox="1"/>
          <p:nvPr/>
        </p:nvSpPr>
        <p:spPr>
          <a:xfrm>
            <a:off x="506506" y="2040524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Urząd Stanu Cywilnego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USC    5</a:t>
            </a:r>
          </a:p>
        </p:txBody>
      </p:sp>
      <p:sp>
        <p:nvSpPr>
          <p:cNvPr id="132" name="pole tekstowe 131"/>
          <p:cNvSpPr txBox="1"/>
          <p:nvPr/>
        </p:nvSpPr>
        <p:spPr>
          <a:xfrm>
            <a:off x="506506" y="2868616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</a:t>
            </a:r>
            <a:r>
              <a:rPr lang="pl-PL" altLang="pl-PL" sz="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Organizacyjno</a:t>
            </a:r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OR    20</a:t>
            </a:r>
          </a:p>
        </p:txBody>
      </p:sp>
      <p:sp>
        <p:nvSpPr>
          <p:cNvPr id="133" name="pole tekstowe 132"/>
          <p:cNvSpPr txBox="1"/>
          <p:nvPr/>
        </p:nvSpPr>
        <p:spPr>
          <a:xfrm>
            <a:off x="506506" y="3696707"/>
            <a:ext cx="897100" cy="461665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Archiwista – koordynator czynności kancelaryjnych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AR    1       </a:t>
            </a: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pole tekstowe 133"/>
          <p:cNvSpPr txBox="1"/>
          <p:nvPr/>
        </p:nvSpPr>
        <p:spPr>
          <a:xfrm>
            <a:off x="1871658" y="1320444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Zastępca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Burmistrza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B-1</a:t>
            </a:r>
          </a:p>
        </p:txBody>
      </p:sp>
      <p:sp>
        <p:nvSpPr>
          <p:cNvPr id="135" name="pole tekstowe 134"/>
          <p:cNvSpPr txBox="1"/>
          <p:nvPr/>
        </p:nvSpPr>
        <p:spPr>
          <a:xfrm>
            <a:off x="3185650" y="1320444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II Zastępca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Burmistrza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B-2</a:t>
            </a:r>
          </a:p>
        </p:txBody>
      </p:sp>
      <p:sp>
        <p:nvSpPr>
          <p:cNvPr id="136" name="pole tekstowe 135"/>
          <p:cNvSpPr txBox="1"/>
          <p:nvPr/>
        </p:nvSpPr>
        <p:spPr>
          <a:xfrm>
            <a:off x="4497103" y="1340769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Skarbnik Gminy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pole tekstowe 136"/>
          <p:cNvSpPr txBox="1"/>
          <p:nvPr/>
        </p:nvSpPr>
        <p:spPr>
          <a:xfrm>
            <a:off x="5901259" y="1320443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 ds. Ochrony informacji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</a:p>
        </p:txBody>
      </p:sp>
      <p:sp>
        <p:nvSpPr>
          <p:cNvPr id="138" name="pole tekstowe 137"/>
          <p:cNvSpPr txBox="1"/>
          <p:nvPr/>
        </p:nvSpPr>
        <p:spPr>
          <a:xfrm>
            <a:off x="7227406" y="1339354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Rozwoju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Funduszy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Pomocowych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FP    4</a:t>
            </a:r>
          </a:p>
        </p:txBody>
      </p:sp>
      <p:sp>
        <p:nvSpPr>
          <p:cNvPr id="140" name="pole tekstowe 139"/>
          <p:cNvSpPr txBox="1"/>
          <p:nvPr/>
        </p:nvSpPr>
        <p:spPr>
          <a:xfrm>
            <a:off x="8441537" y="1327156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Promocji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Współpracy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Zagranicznej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PW    4</a:t>
            </a:r>
          </a:p>
        </p:txBody>
      </p:sp>
      <p:sp>
        <p:nvSpPr>
          <p:cNvPr id="141" name="pole tekstowe 140"/>
          <p:cNvSpPr txBox="1"/>
          <p:nvPr/>
        </p:nvSpPr>
        <p:spPr>
          <a:xfrm>
            <a:off x="1871658" y="207652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Gospodarki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Gruntami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GG    15 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1871658" y="279226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</a:t>
            </a:r>
            <a:r>
              <a:rPr lang="pl-PL" altLang="pl-PL" sz="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Techniczno</a:t>
            </a:r>
            <a:endParaRPr lang="pl-PL" altLang="pl-PL" sz="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Inwestycyjny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        6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1866956" y="3624699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Stanowisko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ds. nadzoru nad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budynkami gminnymi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1871658" y="4452791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Gospodarki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Komunalnej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Mieszkaniowej</a:t>
            </a:r>
          </a:p>
          <a:p>
            <a:pPr algn="ctr"/>
            <a:r>
              <a:rPr lang="pl-PL" altLang="pl-PL" sz="600" b="1">
                <a:latin typeface="Arial" panose="020B0604020202020204" pitchFamily="34" charset="0"/>
                <a:cs typeface="Arial" panose="020B0604020202020204" pitchFamily="34" charset="0"/>
              </a:rPr>
              <a:t>GKM    9</a:t>
            </a:r>
            <a:endParaRPr lang="pl-PL" alt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pole tekstowe 144"/>
          <p:cNvSpPr txBox="1"/>
          <p:nvPr/>
        </p:nvSpPr>
        <p:spPr>
          <a:xfrm>
            <a:off x="1871658" y="5193197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System Informacji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Przestrzennej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SIP    2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3431831" y="2058715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Spraw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Obywatelskich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   10</a:t>
            </a: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pole tekstowe 146"/>
          <p:cNvSpPr txBox="1"/>
          <p:nvPr/>
        </p:nvSpPr>
        <p:spPr>
          <a:xfrm>
            <a:off x="3431831" y="2700397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Oświaty 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OK    6 ½</a:t>
            </a:r>
          </a:p>
        </p:txBody>
      </p:sp>
      <p:sp>
        <p:nvSpPr>
          <p:cNvPr id="148" name="pole tekstowe 147"/>
          <p:cNvSpPr txBox="1"/>
          <p:nvPr/>
        </p:nvSpPr>
        <p:spPr>
          <a:xfrm>
            <a:off x="3431831" y="3288850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Działalności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Gospodarczej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DG    6</a:t>
            </a:r>
          </a:p>
        </p:txBody>
      </p:sp>
      <p:sp>
        <p:nvSpPr>
          <p:cNvPr id="149" name="pole tekstowe 148"/>
          <p:cNvSpPr txBox="1"/>
          <p:nvPr/>
        </p:nvSpPr>
        <p:spPr>
          <a:xfrm>
            <a:off x="3431831" y="3915104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 Ochrony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OŚ    10</a:t>
            </a:r>
          </a:p>
        </p:txBody>
      </p:sp>
      <p:sp>
        <p:nvSpPr>
          <p:cNvPr id="150" name="pole tekstowe 149"/>
          <p:cNvSpPr txBox="1"/>
          <p:nvPr/>
        </p:nvSpPr>
        <p:spPr>
          <a:xfrm>
            <a:off x="3431831" y="449662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Gospodarki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Odpadami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GO    8</a:t>
            </a:r>
          </a:p>
        </p:txBody>
      </p:sp>
      <p:sp>
        <p:nvSpPr>
          <p:cNvPr id="151" name="pole tekstowe 150"/>
          <p:cNvSpPr txBox="1"/>
          <p:nvPr/>
        </p:nvSpPr>
        <p:spPr>
          <a:xfrm>
            <a:off x="3431831" y="5125650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Urbanistyki 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Architektury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    8</a:t>
            </a:r>
          </a:p>
        </p:txBody>
      </p:sp>
      <p:sp>
        <p:nvSpPr>
          <p:cNvPr id="152" name="pole tekstowe 151"/>
          <p:cNvSpPr txBox="1"/>
          <p:nvPr/>
        </p:nvSpPr>
        <p:spPr>
          <a:xfrm>
            <a:off x="4913996" y="2132856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Finansowo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Budżetowy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FN      30</a:t>
            </a:r>
            <a:endParaRPr lang="pl-PL" alt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pole tekstowe 152"/>
          <p:cNvSpPr txBox="1"/>
          <p:nvPr/>
        </p:nvSpPr>
        <p:spPr>
          <a:xfrm>
            <a:off x="4913996" y="2868615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Rewident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     2</a:t>
            </a:r>
          </a:p>
        </p:txBody>
      </p:sp>
      <p:sp>
        <p:nvSpPr>
          <p:cNvPr id="154" name="pole tekstowe 153"/>
          <p:cNvSpPr txBox="1"/>
          <p:nvPr/>
        </p:nvSpPr>
        <p:spPr>
          <a:xfrm>
            <a:off x="6552178" y="207652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endParaRPr lang="pl-PL" alt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pole tekstowe 154"/>
          <p:cNvSpPr txBox="1"/>
          <p:nvPr/>
        </p:nvSpPr>
        <p:spPr>
          <a:xfrm>
            <a:off x="8463390" y="2076527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Radca prawny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RP    2</a:t>
            </a:r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pole tekstowe 155"/>
          <p:cNvSpPr txBox="1"/>
          <p:nvPr/>
        </p:nvSpPr>
        <p:spPr>
          <a:xfrm>
            <a:off x="8463390" y="2780929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Audytor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Wewnętrzny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AW   1</a:t>
            </a:r>
          </a:p>
        </p:txBody>
      </p:sp>
      <p:sp>
        <p:nvSpPr>
          <p:cNvPr id="157" name="pole tekstowe 156"/>
          <p:cNvSpPr txBox="1"/>
          <p:nvPr/>
        </p:nvSpPr>
        <p:spPr>
          <a:xfrm>
            <a:off x="493937" y="4509106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Kadry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    2</a:t>
            </a:r>
          </a:p>
        </p:txBody>
      </p:sp>
      <p:sp>
        <p:nvSpPr>
          <p:cNvPr id="158" name="pole tekstowe 157"/>
          <p:cNvSpPr txBox="1"/>
          <p:nvPr/>
        </p:nvSpPr>
        <p:spPr>
          <a:xfrm>
            <a:off x="8444808" y="3570801"/>
            <a:ext cx="897100" cy="461665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Biuro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Bezpieczeństwa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Zarządzania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Kryzysowego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ZK    2 ½</a:t>
            </a:r>
          </a:p>
        </p:txBody>
      </p:sp>
      <p:sp>
        <p:nvSpPr>
          <p:cNvPr id="159" name="pole tekstowe 158"/>
          <p:cNvSpPr txBox="1"/>
          <p:nvPr/>
        </p:nvSpPr>
        <p:spPr>
          <a:xfrm>
            <a:off x="8447166" y="4417372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Stanowisko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ds. BHP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BHP    1</a:t>
            </a:r>
          </a:p>
        </p:txBody>
      </p:sp>
      <p:sp>
        <p:nvSpPr>
          <p:cNvPr id="160" name="pole tekstowe 159"/>
          <p:cNvSpPr txBox="1"/>
          <p:nvPr/>
        </p:nvSpPr>
        <p:spPr>
          <a:xfrm>
            <a:off x="8458813" y="5331696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Inspektor Ochrony Danych Osobowych</a:t>
            </a:r>
          </a:p>
          <a:p>
            <a:pPr algn="ctr"/>
            <a:r>
              <a:rPr 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IODO 1</a:t>
            </a:r>
          </a:p>
        </p:txBody>
      </p:sp>
      <p:cxnSp>
        <p:nvCxnSpPr>
          <p:cNvPr id="61" name="Łącznik: łamany 60">
            <a:extLst>
              <a:ext uri="{FF2B5EF4-FFF2-40B4-BE49-F238E27FC236}">
                <a16:creationId xmlns:a16="http://schemas.microsoft.com/office/drawing/2014/main" xmlns="" id="{50CCB635-B131-42F9-9496-CD7E5689158F}"/>
              </a:ext>
            </a:extLst>
          </p:cNvPr>
          <p:cNvCxnSpPr>
            <a:cxnSpLocks/>
          </p:cNvCxnSpPr>
          <p:nvPr/>
        </p:nvCxnSpPr>
        <p:spPr>
          <a:xfrm rot="16200000" flipV="1">
            <a:off x="-87828" y="3377567"/>
            <a:ext cx="852757" cy="236158"/>
          </a:xfrm>
          <a:prstGeom prst="bentConnector3">
            <a:avLst>
              <a:gd name="adj1" fmla="val -263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Łącznik: łamany 71">
            <a:extLst>
              <a:ext uri="{FF2B5EF4-FFF2-40B4-BE49-F238E27FC236}">
                <a16:creationId xmlns:a16="http://schemas.microsoft.com/office/drawing/2014/main" xmlns="" id="{1E869175-8B67-4B56-83BD-7E50FD31D7F9}"/>
              </a:ext>
            </a:extLst>
          </p:cNvPr>
          <p:cNvCxnSpPr>
            <a:cxnSpLocks/>
            <a:stCxn id="101" idx="1"/>
          </p:cNvCxnSpPr>
          <p:nvPr/>
        </p:nvCxnSpPr>
        <p:spPr>
          <a:xfrm rot="10800000">
            <a:off x="220471" y="3928479"/>
            <a:ext cx="250288" cy="2257622"/>
          </a:xfrm>
          <a:prstGeom prst="bentConnector2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Łącznik: łamany 66">
            <a:extLst>
              <a:ext uri="{FF2B5EF4-FFF2-40B4-BE49-F238E27FC236}">
                <a16:creationId xmlns:a16="http://schemas.microsoft.com/office/drawing/2014/main" xmlns="" id="{5561E830-6660-4C37-8040-3B8CD208DC4A}"/>
              </a:ext>
            </a:extLst>
          </p:cNvPr>
          <p:cNvCxnSpPr>
            <a:stCxn id="48" idx="1"/>
            <a:endCxn id="7" idx="0"/>
          </p:cNvCxnSpPr>
          <p:nvPr/>
        </p:nvCxnSpPr>
        <p:spPr>
          <a:xfrm rot="10800000" flipH="1">
            <a:off x="3392827" y="1825498"/>
            <a:ext cx="234080" cy="3518468"/>
          </a:xfrm>
          <a:prstGeom prst="bentConnector4">
            <a:avLst>
              <a:gd name="adj1" fmla="val -97659"/>
              <a:gd name="adj2" fmla="val 9700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Łącznik: łamany 73">
            <a:extLst>
              <a:ext uri="{FF2B5EF4-FFF2-40B4-BE49-F238E27FC236}">
                <a16:creationId xmlns:a16="http://schemas.microsoft.com/office/drawing/2014/main" xmlns="" id="{03216F16-0477-4E93-9128-5544C4C6B578}"/>
              </a:ext>
            </a:extLst>
          </p:cNvPr>
          <p:cNvCxnSpPr>
            <a:stCxn id="45" idx="1"/>
            <a:endCxn id="7" idx="0"/>
          </p:cNvCxnSpPr>
          <p:nvPr/>
        </p:nvCxnSpPr>
        <p:spPr>
          <a:xfrm rot="10800000" flipH="1">
            <a:off x="3392827" y="1825499"/>
            <a:ext cx="234080" cy="2907755"/>
          </a:xfrm>
          <a:prstGeom prst="bentConnector4">
            <a:avLst>
              <a:gd name="adj1" fmla="val -97659"/>
              <a:gd name="adj2" fmla="val 964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Łącznik: łamany 77">
            <a:extLst>
              <a:ext uri="{FF2B5EF4-FFF2-40B4-BE49-F238E27FC236}">
                <a16:creationId xmlns:a16="http://schemas.microsoft.com/office/drawing/2014/main" xmlns="" id="{AD4064E2-E112-4AA4-8C57-01529D8948B6}"/>
              </a:ext>
            </a:extLst>
          </p:cNvPr>
          <p:cNvCxnSpPr>
            <a:stCxn id="43" idx="1"/>
            <a:endCxn id="7" idx="0"/>
          </p:cNvCxnSpPr>
          <p:nvPr/>
        </p:nvCxnSpPr>
        <p:spPr>
          <a:xfrm rot="10800000" flipH="1">
            <a:off x="3392827" y="1825499"/>
            <a:ext cx="234080" cy="2297761"/>
          </a:xfrm>
          <a:prstGeom prst="bentConnector4">
            <a:avLst>
              <a:gd name="adj1" fmla="val -97659"/>
              <a:gd name="adj2" fmla="val 9577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Łącznik: łamany 84">
            <a:extLst>
              <a:ext uri="{FF2B5EF4-FFF2-40B4-BE49-F238E27FC236}">
                <a16:creationId xmlns:a16="http://schemas.microsoft.com/office/drawing/2014/main" xmlns="" id="{A0A6FCA7-BB80-4D0D-9209-9F0983645B61}"/>
              </a:ext>
            </a:extLst>
          </p:cNvPr>
          <p:cNvCxnSpPr>
            <a:stCxn id="46" idx="1"/>
            <a:endCxn id="7" idx="0"/>
          </p:cNvCxnSpPr>
          <p:nvPr/>
        </p:nvCxnSpPr>
        <p:spPr>
          <a:xfrm rot="10800000" flipH="1">
            <a:off x="3392827" y="1825499"/>
            <a:ext cx="234080" cy="1697347"/>
          </a:xfrm>
          <a:prstGeom prst="bentConnector4">
            <a:avLst>
              <a:gd name="adj1" fmla="val -97659"/>
              <a:gd name="adj2" fmla="val 942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Łącznik: łamany 89">
            <a:extLst>
              <a:ext uri="{FF2B5EF4-FFF2-40B4-BE49-F238E27FC236}">
                <a16:creationId xmlns:a16="http://schemas.microsoft.com/office/drawing/2014/main" xmlns="" id="{D151EF18-56EF-4008-A984-0FE511D3A7E2}"/>
              </a:ext>
            </a:extLst>
          </p:cNvPr>
          <p:cNvCxnSpPr>
            <a:stCxn id="44" idx="1"/>
            <a:endCxn id="7" idx="0"/>
          </p:cNvCxnSpPr>
          <p:nvPr/>
        </p:nvCxnSpPr>
        <p:spPr>
          <a:xfrm rot="10800000" flipH="1">
            <a:off x="3392827" y="1825499"/>
            <a:ext cx="234080" cy="1093215"/>
          </a:xfrm>
          <a:prstGeom prst="bentConnector4">
            <a:avLst>
              <a:gd name="adj1" fmla="val -97659"/>
              <a:gd name="adj2" fmla="val 9088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Łącznik: łamany 94">
            <a:extLst>
              <a:ext uri="{FF2B5EF4-FFF2-40B4-BE49-F238E27FC236}">
                <a16:creationId xmlns:a16="http://schemas.microsoft.com/office/drawing/2014/main" xmlns="" id="{692406EF-E508-48E0-B209-5E716939E59E}"/>
              </a:ext>
            </a:extLst>
          </p:cNvPr>
          <p:cNvCxnSpPr>
            <a:stCxn id="47" idx="1"/>
            <a:endCxn id="7" idx="0"/>
          </p:cNvCxnSpPr>
          <p:nvPr/>
        </p:nvCxnSpPr>
        <p:spPr>
          <a:xfrm rot="10800000" flipH="1">
            <a:off x="3392827" y="1825499"/>
            <a:ext cx="234080" cy="478609"/>
          </a:xfrm>
          <a:prstGeom prst="bentConnector4">
            <a:avLst>
              <a:gd name="adj1" fmla="val -97659"/>
              <a:gd name="adj2" fmla="val 7917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Prostokąt 98">
            <a:extLst>
              <a:ext uri="{FF2B5EF4-FFF2-40B4-BE49-F238E27FC236}">
                <a16:creationId xmlns:a16="http://schemas.microsoft.com/office/drawing/2014/main" xmlns="" id="{6E755E7A-53DD-4551-A427-0C2180EB3B4C}"/>
              </a:ext>
            </a:extLst>
          </p:cNvPr>
          <p:cNvSpPr/>
          <p:nvPr/>
        </p:nvSpPr>
        <p:spPr>
          <a:xfrm flipV="1">
            <a:off x="465601" y="5181091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Prostokąt 100">
            <a:extLst>
              <a:ext uri="{FF2B5EF4-FFF2-40B4-BE49-F238E27FC236}">
                <a16:creationId xmlns:a16="http://schemas.microsoft.com/office/drawing/2014/main" xmlns="" id="{F55B66C3-CAB9-41B5-854E-1502EFEA1A5E}"/>
              </a:ext>
            </a:extLst>
          </p:cNvPr>
          <p:cNvSpPr/>
          <p:nvPr/>
        </p:nvSpPr>
        <p:spPr>
          <a:xfrm flipV="1">
            <a:off x="470759" y="5916101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xmlns="" id="{DE5A235D-8FD9-4B85-8024-F9615BD859B8}"/>
              </a:ext>
            </a:extLst>
          </p:cNvPr>
          <p:cNvCxnSpPr>
            <a:cxnSpLocks/>
          </p:cNvCxnSpPr>
          <p:nvPr/>
        </p:nvCxnSpPr>
        <p:spPr>
          <a:xfrm>
            <a:off x="220470" y="5451091"/>
            <a:ext cx="2361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Łącznik prosty 117">
            <a:extLst>
              <a:ext uri="{FF2B5EF4-FFF2-40B4-BE49-F238E27FC236}">
                <a16:creationId xmlns:a16="http://schemas.microsoft.com/office/drawing/2014/main" xmlns="" id="{CC8E808E-13E8-4185-887C-9098D830BE17}"/>
              </a:ext>
            </a:extLst>
          </p:cNvPr>
          <p:cNvCxnSpPr>
            <a:cxnSpLocks/>
          </p:cNvCxnSpPr>
          <p:nvPr/>
        </p:nvCxnSpPr>
        <p:spPr>
          <a:xfrm>
            <a:off x="220470" y="4677709"/>
            <a:ext cx="2361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pole tekstowe 122">
            <a:extLst>
              <a:ext uri="{FF2B5EF4-FFF2-40B4-BE49-F238E27FC236}">
                <a16:creationId xmlns:a16="http://schemas.microsoft.com/office/drawing/2014/main" xmlns="" id="{A11344F9-4287-4434-AF5D-EF1E9B05B838}"/>
              </a:ext>
            </a:extLst>
          </p:cNvPr>
          <p:cNvSpPr txBox="1"/>
          <p:nvPr/>
        </p:nvSpPr>
        <p:spPr>
          <a:xfrm>
            <a:off x="508493" y="5255252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Informatyki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4" name="pole tekstowe 123">
            <a:extLst>
              <a:ext uri="{FF2B5EF4-FFF2-40B4-BE49-F238E27FC236}">
                <a16:creationId xmlns:a16="http://schemas.microsoft.com/office/drawing/2014/main" xmlns="" id="{5005459D-AA7D-4EC0-A581-6B1A5CD3D857}"/>
              </a:ext>
            </a:extLst>
          </p:cNvPr>
          <p:cNvSpPr txBox="1"/>
          <p:nvPr/>
        </p:nvSpPr>
        <p:spPr>
          <a:xfrm>
            <a:off x="507730" y="5979824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0585796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191</Words>
  <Application>Microsoft Office PowerPoint</Application>
  <PresentationFormat>Papier A4 (210x297 mm)</PresentationFormat>
  <Paragraphs>96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Schemat organizacyjny Urzędu Miejskiego w Policach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 Organizacyjny</dc:title>
  <dc:creator>testpesel</dc:creator>
  <cp:lastModifiedBy>Zosia</cp:lastModifiedBy>
  <cp:revision>40</cp:revision>
  <cp:lastPrinted>2017-06-08T07:46:48Z</cp:lastPrinted>
  <dcterms:created xsi:type="dcterms:W3CDTF">2015-06-11T09:58:05Z</dcterms:created>
  <dcterms:modified xsi:type="dcterms:W3CDTF">2022-05-17T12:08:49Z</dcterms:modified>
</cp:coreProperties>
</file>