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301" r:id="rId2"/>
    <p:sldId id="300" r:id="rId3"/>
    <p:sldId id="257" r:id="rId4"/>
    <p:sldId id="329" r:id="rId5"/>
    <p:sldId id="258" r:id="rId6"/>
    <p:sldId id="259" r:id="rId7"/>
    <p:sldId id="260" r:id="rId8"/>
    <p:sldId id="328" r:id="rId9"/>
    <p:sldId id="256" r:id="rId10"/>
    <p:sldId id="310" r:id="rId11"/>
    <p:sldId id="305" r:id="rId12"/>
    <p:sldId id="306" r:id="rId13"/>
    <p:sldId id="307" r:id="rId14"/>
    <p:sldId id="308" r:id="rId15"/>
    <p:sldId id="309" r:id="rId16"/>
    <p:sldId id="262" r:id="rId17"/>
    <p:sldId id="263" r:id="rId18"/>
    <p:sldId id="264" r:id="rId19"/>
    <p:sldId id="313" r:id="rId20"/>
    <p:sldId id="265" r:id="rId21"/>
    <p:sldId id="266" r:id="rId22"/>
    <p:sldId id="267" r:id="rId23"/>
    <p:sldId id="269"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2" r:id="rId54"/>
    <p:sldId id="312" r:id="rId55"/>
    <p:sldId id="303" r:id="rId56"/>
    <p:sldId id="311"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04" r:id="rId72"/>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07" autoAdjust="0"/>
  </p:normalViewPr>
  <p:slideViewPr>
    <p:cSldViewPr>
      <p:cViewPr varScale="1">
        <p:scale>
          <a:sx n="110" d="100"/>
          <a:sy n="110" d="100"/>
        </p:scale>
        <p:origin x="1650"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77A5C1-A35A-4DF9-8BD2-60B5C5B94BB4}" type="datetimeFigureOut">
              <a:rPr lang="pl-PL" smtClean="0"/>
              <a:pPr/>
              <a:t>2020-07-24</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62C26B-644D-4481-991D-7BBCA233DE81}" type="slidenum">
              <a:rPr lang="pl-PL" smtClean="0"/>
              <a:pPr/>
              <a:t>‹#›</a:t>
            </a:fld>
            <a:endParaRPr lang="pl-PL"/>
          </a:p>
        </p:txBody>
      </p:sp>
    </p:spTree>
    <p:extLst>
      <p:ext uri="{BB962C8B-B14F-4D97-AF65-F5344CB8AC3E}">
        <p14:creationId xmlns:p14="http://schemas.microsoft.com/office/powerpoint/2010/main" val="2343103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B062C26B-644D-4481-991D-7BBCA233DE81}" type="slidenum">
              <a:rPr lang="pl-PL" smtClean="0"/>
              <a:pPr/>
              <a:t>50</a:t>
            </a:fld>
            <a:endParaRPr lang="pl-PL"/>
          </a:p>
        </p:txBody>
      </p:sp>
    </p:spTree>
    <p:extLst>
      <p:ext uri="{BB962C8B-B14F-4D97-AF65-F5344CB8AC3E}">
        <p14:creationId xmlns:p14="http://schemas.microsoft.com/office/powerpoint/2010/main" val="1673984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3544535E-1B5B-4AFD-836C-17BA11D7759A}" type="datetimeFigureOut">
              <a:rPr lang="pl-PL" smtClean="0"/>
              <a:pPr/>
              <a:t>2020-07-24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942AB6B-C9EB-4F52-BF02-00CDAF39DFA9}"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3544535E-1B5B-4AFD-836C-17BA11D7759A}" type="datetimeFigureOut">
              <a:rPr lang="pl-PL" smtClean="0"/>
              <a:pPr/>
              <a:t>2020-07-24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942AB6B-C9EB-4F52-BF02-00CDAF39DFA9}"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3544535E-1B5B-4AFD-836C-17BA11D7759A}" type="datetimeFigureOut">
              <a:rPr lang="pl-PL" smtClean="0"/>
              <a:pPr/>
              <a:t>2020-07-24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942AB6B-C9EB-4F52-BF02-00CDAF39DFA9}"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3544535E-1B5B-4AFD-836C-17BA11D7759A}" type="datetimeFigureOut">
              <a:rPr lang="pl-PL" smtClean="0"/>
              <a:pPr/>
              <a:t>2020-07-24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942AB6B-C9EB-4F52-BF02-00CDAF39DFA9}"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3544535E-1B5B-4AFD-836C-17BA11D7759A}" type="datetimeFigureOut">
              <a:rPr lang="pl-PL" smtClean="0"/>
              <a:pPr/>
              <a:t>2020-07-24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942AB6B-C9EB-4F52-BF02-00CDAF39DFA9}"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3544535E-1B5B-4AFD-836C-17BA11D7759A}" type="datetimeFigureOut">
              <a:rPr lang="pl-PL" smtClean="0"/>
              <a:pPr/>
              <a:t>2020-07-24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942AB6B-C9EB-4F52-BF02-00CDAF39DFA9}"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3544535E-1B5B-4AFD-836C-17BA11D7759A}" type="datetimeFigureOut">
              <a:rPr lang="pl-PL" smtClean="0"/>
              <a:pPr/>
              <a:t>2020-07-24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D942AB6B-C9EB-4F52-BF02-00CDAF39DFA9}"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3544535E-1B5B-4AFD-836C-17BA11D7759A}" type="datetimeFigureOut">
              <a:rPr lang="pl-PL" smtClean="0"/>
              <a:pPr/>
              <a:t>2020-07-24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D942AB6B-C9EB-4F52-BF02-00CDAF39DFA9}"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544535E-1B5B-4AFD-836C-17BA11D7759A}" type="datetimeFigureOut">
              <a:rPr lang="pl-PL" smtClean="0"/>
              <a:pPr/>
              <a:t>2020-07-24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D942AB6B-C9EB-4F52-BF02-00CDAF39DFA9}"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3544535E-1B5B-4AFD-836C-17BA11D7759A}" type="datetimeFigureOut">
              <a:rPr lang="pl-PL" smtClean="0"/>
              <a:pPr/>
              <a:t>2020-07-24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942AB6B-C9EB-4F52-BF02-00CDAF39DFA9}"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3544535E-1B5B-4AFD-836C-17BA11D7759A}" type="datetimeFigureOut">
              <a:rPr lang="pl-PL" smtClean="0"/>
              <a:pPr/>
              <a:t>2020-07-24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942AB6B-C9EB-4F52-BF02-00CDAF39DFA9}"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44535E-1B5B-4AFD-836C-17BA11D7759A}" type="datetimeFigureOut">
              <a:rPr lang="pl-PL" smtClean="0"/>
              <a:pPr/>
              <a:t>2020-07-24</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2AB6B-C9EB-4F52-BF02-00CDAF39DFA9}"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45.jpeg"/><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53.jpeg"/><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57.jpe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64.jpeg"/><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73.jpeg"/><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78.jpeg"/><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85.jpeg"/><Relationship Id="rId4" Type="http://schemas.openxmlformats.org/officeDocument/2006/relationships/image" Target="../media/image84.jpeg"/></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88.jpeg"/></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92.jpeg"/><Relationship Id="rId4" Type="http://schemas.openxmlformats.org/officeDocument/2006/relationships/image" Target="../media/image91.jpeg"/></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620688"/>
            <a:ext cx="8229600" cy="5505475"/>
          </a:xfrm>
        </p:spPr>
        <p:txBody>
          <a:bodyPr>
            <a:normAutofit/>
          </a:bodyPr>
          <a:lstStyle/>
          <a:p>
            <a:pPr algn="ctr">
              <a:buNone/>
            </a:pPr>
            <a:endParaRPr lang="pl-PL" sz="2800" b="1" dirty="0" smtClean="0"/>
          </a:p>
          <a:p>
            <a:pPr algn="ctr">
              <a:buNone/>
            </a:pPr>
            <a:r>
              <a:rPr lang="pl-PL" sz="2800" b="1" dirty="0" smtClean="0"/>
              <a:t>WALORYZACJA PRZYRODNICZA </a:t>
            </a:r>
          </a:p>
          <a:p>
            <a:pPr algn="ctr">
              <a:buNone/>
            </a:pPr>
            <a:r>
              <a:rPr lang="pl-PL" sz="2800" b="1" dirty="0" smtClean="0"/>
              <a:t>GMINY POLICE</a:t>
            </a:r>
            <a:endParaRPr lang="pl-PL" sz="2800" b="1" dirty="0"/>
          </a:p>
        </p:txBody>
      </p:sp>
      <p:pic>
        <p:nvPicPr>
          <p:cNvPr id="4" name="Obraz 3" descr="G:\Kopia Fotografie\2019\2019_05_04 Police Przęsocin\P50400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771800" y="2780928"/>
            <a:ext cx="3456384" cy="2304256"/>
          </a:xfrm>
          <a:prstGeom prst="rect">
            <a:avLst/>
          </a:prstGeom>
          <a:noFill/>
          <a:ln>
            <a:noFill/>
          </a:ln>
        </p:spPr>
      </p:pic>
      <p:pic>
        <p:nvPicPr>
          <p:cNvPr id="5" name="Obraz 4"/>
          <p:cNvPicPr/>
          <p:nvPr/>
        </p:nvPicPr>
        <p:blipFill>
          <a:blip r:embed="rId3">
            <a:extLst>
              <a:ext uri="{28A0092B-C50C-407E-A947-70E740481C1C}">
                <a14:useLocalDpi xmlns:a14="http://schemas.microsoft.com/office/drawing/2010/main" val="0"/>
              </a:ext>
            </a:extLst>
          </a:blip>
          <a:srcRect/>
          <a:stretch>
            <a:fillRect/>
          </a:stretch>
        </p:blipFill>
        <p:spPr bwMode="auto">
          <a:xfrm>
            <a:off x="1691604" y="116632"/>
            <a:ext cx="5759450" cy="60452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fwaw7-1.fna.fbcdn.net/v/t1.15752-9/109989096_290439138833419_3251178715991713725_n.jpg?_nc_cat=111&amp;_nc_sid=b96e70&amp;_nc_ohc=q6qX79Rj04QAX8qMZ4m&amp;_nc_ht=scontent.fwaw7-1.fna&amp;oh=76fff55c8338f3e79e49678182a9e2ef&amp;oe=5F3C1FCD"/>
          <p:cNvPicPr>
            <a:picLocks noChangeAspect="1" noChangeArrowheads="1"/>
          </p:cNvPicPr>
          <p:nvPr/>
        </p:nvPicPr>
        <p:blipFill>
          <a:blip r:embed="rId2" cstate="print"/>
          <a:srcRect/>
          <a:stretch>
            <a:fillRect/>
          </a:stretch>
        </p:blipFill>
        <p:spPr bwMode="auto">
          <a:xfrm>
            <a:off x="467544" y="692696"/>
            <a:ext cx="8174111" cy="6105039"/>
          </a:xfrm>
          <a:prstGeom prst="rect">
            <a:avLst/>
          </a:prstGeom>
          <a:noFill/>
        </p:spPr>
      </p:pic>
      <p:sp>
        <p:nvSpPr>
          <p:cNvPr id="9" name="pole tekstowe 8"/>
          <p:cNvSpPr txBox="1"/>
          <p:nvPr/>
        </p:nvSpPr>
        <p:spPr>
          <a:xfrm>
            <a:off x="467544" y="980728"/>
            <a:ext cx="3600400" cy="646331"/>
          </a:xfrm>
          <a:prstGeom prst="rect">
            <a:avLst/>
          </a:prstGeom>
          <a:noFill/>
        </p:spPr>
        <p:txBody>
          <a:bodyPr wrap="square" rtlCol="0">
            <a:spAutoFit/>
          </a:bodyPr>
          <a:lstStyle/>
          <a:p>
            <a:pPr algn="ctr"/>
            <a:r>
              <a:rPr lang="pl-PL" b="1" dirty="0" smtClean="0"/>
              <a:t>Istniejące i proponowane pomniki przyrody </a:t>
            </a:r>
            <a:endParaRPr lang="pl-PL" b="1" dirty="0"/>
          </a:p>
        </p:txBody>
      </p:sp>
      <p:pic>
        <p:nvPicPr>
          <p:cNvPr id="4" name="Obraz 3"/>
          <p:cNvPicPr/>
          <p:nvPr/>
        </p:nvPicPr>
        <p:blipFill>
          <a:blip r:embed="rId3">
            <a:extLst>
              <a:ext uri="{28A0092B-C50C-407E-A947-70E740481C1C}">
                <a14:useLocalDpi xmlns:a14="http://schemas.microsoft.com/office/drawing/2010/main" val="0"/>
              </a:ext>
            </a:extLst>
          </a:blip>
          <a:srcRect/>
          <a:stretch>
            <a:fillRect/>
          </a:stretch>
        </p:blipFill>
        <p:spPr bwMode="auto">
          <a:xfrm>
            <a:off x="1674874" y="0"/>
            <a:ext cx="5759450" cy="60452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a 7"/>
          <p:cNvGraphicFramePr>
            <a:graphicFrameLocks noGrp="1"/>
          </p:cNvGraphicFramePr>
          <p:nvPr>
            <p:extLst>
              <p:ext uri="{D42A27DB-BD31-4B8C-83A1-F6EECF244321}">
                <p14:modId xmlns:p14="http://schemas.microsoft.com/office/powerpoint/2010/main" val="3889932552"/>
              </p:ext>
            </p:extLst>
          </p:nvPr>
        </p:nvGraphicFramePr>
        <p:xfrm>
          <a:off x="395536" y="1235687"/>
          <a:ext cx="8280920" cy="5608320"/>
        </p:xfrm>
        <a:graphic>
          <a:graphicData uri="http://schemas.openxmlformats.org/drawingml/2006/table">
            <a:tbl>
              <a:tblPr/>
              <a:tblGrid>
                <a:gridCol w="327825"/>
                <a:gridCol w="520263"/>
                <a:gridCol w="1456168"/>
                <a:gridCol w="864096"/>
                <a:gridCol w="1008112"/>
                <a:gridCol w="2448272"/>
                <a:gridCol w="1656184"/>
              </a:tblGrid>
              <a:tr h="337424">
                <a:tc>
                  <a:txBody>
                    <a:bodyPr/>
                    <a:lstStyle/>
                    <a:p>
                      <a:pPr algn="ctr">
                        <a:lnSpc>
                          <a:spcPct val="115000"/>
                        </a:lnSpc>
                        <a:spcAft>
                          <a:spcPts val="0"/>
                        </a:spcAft>
                      </a:pPr>
                      <a:r>
                        <a:rPr lang="pl-PL" sz="1000" b="1" dirty="0" smtClean="0">
                          <a:solidFill>
                            <a:srgbClr val="000000"/>
                          </a:solidFill>
                          <a:latin typeface="Calibri"/>
                          <a:ea typeface="Calibri"/>
                          <a:cs typeface="Calibri"/>
                        </a:rPr>
                        <a:t>Symbol</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l-PL" sz="1000" b="1">
                          <a:solidFill>
                            <a:srgbClr val="000000"/>
                          </a:solidFill>
                          <a:latin typeface="Calibri"/>
                          <a:ea typeface="Calibri"/>
                          <a:cs typeface="Calibri"/>
                        </a:rPr>
                        <a:t>Nazwa</a:t>
                      </a:r>
                      <a:endParaRPr lang="pl-PL" sz="100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dirty="0">
                          <a:solidFill>
                            <a:srgbClr val="000000"/>
                          </a:solidFill>
                          <a:latin typeface="Calibri"/>
                          <a:ea typeface="Calibri"/>
                          <a:cs typeface="Calibri"/>
                        </a:rPr>
                        <a:t>Opis</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dirty="0">
                          <a:solidFill>
                            <a:srgbClr val="000000"/>
                          </a:solidFill>
                          <a:latin typeface="Calibri"/>
                          <a:ea typeface="Calibri"/>
                          <a:cs typeface="Calibri"/>
                        </a:rPr>
                        <a:t>Gatunek</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dirty="0">
                          <a:solidFill>
                            <a:srgbClr val="000000"/>
                          </a:solidFill>
                          <a:latin typeface="Calibri"/>
                          <a:ea typeface="Calibri"/>
                          <a:cs typeface="Calibri"/>
                        </a:rPr>
                        <a:t>obwód</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a:solidFill>
                            <a:srgbClr val="000000"/>
                          </a:solidFill>
                          <a:latin typeface="Calibri"/>
                          <a:ea typeface="Calibri"/>
                          <a:cs typeface="Calibri"/>
                        </a:rPr>
                        <a:t>Podstawa prawna</a:t>
                      </a:r>
                      <a:endParaRPr lang="pl-PL" sz="100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dirty="0">
                          <a:solidFill>
                            <a:srgbClr val="000000"/>
                          </a:solidFill>
                          <a:latin typeface="Calibri"/>
                          <a:ea typeface="Calibri"/>
                          <a:cs typeface="Calibri"/>
                        </a:rPr>
                        <a:t>Lokalizacja</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12272">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Pp-1</a:t>
                      </a:r>
                      <a:endParaRPr lang="pl-PL" sz="100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a:t>
                      </a:r>
                      <a:endParaRPr lang="pl-PL" sz="100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Dwa drzewa zrośnięte z sobą rosnące przy linii oddziałowej</a:t>
                      </a:r>
                      <a:endParaRPr lang="pl-PL" sz="100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latin typeface="Calibri"/>
                          <a:ea typeface="Calibri"/>
                          <a:cs typeface="Calibri"/>
                        </a:rPr>
                        <a:t>Buk pospolity </a:t>
                      </a:r>
                      <a:endParaRPr lang="pl-PL" sz="1000" dirty="0">
                        <a:latin typeface="Calibri"/>
                        <a:ea typeface="Calibri"/>
                        <a:cs typeface="Times New Roman"/>
                      </a:endParaRPr>
                    </a:p>
                    <a:p>
                      <a:pPr algn="ctr">
                        <a:lnSpc>
                          <a:spcPct val="115000"/>
                        </a:lnSpc>
                        <a:spcAft>
                          <a:spcPts val="0"/>
                        </a:spcAft>
                        <a:tabLst>
                          <a:tab pos="449580" algn="l"/>
                        </a:tabLst>
                      </a:pPr>
                      <a:r>
                        <a:rPr lang="pl-PL" sz="1000" i="1" dirty="0" err="1">
                          <a:latin typeface="Calibri"/>
                          <a:ea typeface="Calibri"/>
                          <a:cs typeface="Calibri"/>
                        </a:rPr>
                        <a:t>Fagus</a:t>
                      </a:r>
                      <a:r>
                        <a:rPr lang="pl-PL" sz="1000" i="1" dirty="0">
                          <a:latin typeface="Calibri"/>
                          <a:ea typeface="Calibri"/>
                          <a:cs typeface="Calibri"/>
                        </a:rPr>
                        <a:t> </a:t>
                      </a:r>
                      <a:r>
                        <a:rPr lang="pl-PL" sz="1000" i="1" dirty="0" err="1">
                          <a:latin typeface="Calibri"/>
                          <a:ea typeface="Calibri"/>
                          <a:cs typeface="Calibri"/>
                        </a:rPr>
                        <a:t>sylvatica</a:t>
                      </a:r>
                      <a:endParaRPr lang="pl-PL" sz="1000" dirty="0">
                        <a:latin typeface="Calibri"/>
                        <a:ea typeface="Calibri"/>
                        <a:cs typeface="Times New Roman"/>
                      </a:endParaRPr>
                    </a:p>
                    <a:p>
                      <a:pPr algn="ctr">
                        <a:lnSpc>
                          <a:spcPct val="115000"/>
                        </a:lnSpc>
                        <a:spcAft>
                          <a:spcPts val="0"/>
                        </a:spcAft>
                        <a:tabLst>
                          <a:tab pos="449580" algn="l"/>
                        </a:tabLst>
                      </a:pPr>
                      <a:r>
                        <a:rPr lang="pl-PL" sz="1000" dirty="0">
                          <a:latin typeface="Calibri"/>
                          <a:ea typeface="Calibri"/>
                          <a:cs typeface="Calibri"/>
                        </a:rPr>
                        <a:t>i sosna zwyczajna </a:t>
                      </a:r>
                      <a:endParaRPr lang="pl-PL" sz="1000" dirty="0">
                        <a:latin typeface="Calibri"/>
                        <a:ea typeface="Calibri"/>
                        <a:cs typeface="Times New Roman"/>
                      </a:endParaRPr>
                    </a:p>
                    <a:p>
                      <a:pPr algn="ctr">
                        <a:lnSpc>
                          <a:spcPct val="115000"/>
                        </a:lnSpc>
                        <a:spcAft>
                          <a:spcPts val="0"/>
                        </a:spcAft>
                        <a:tabLst>
                          <a:tab pos="449580" algn="l"/>
                        </a:tabLst>
                      </a:pPr>
                      <a:r>
                        <a:rPr lang="pl-PL" sz="1000" i="1" dirty="0" err="1">
                          <a:latin typeface="Calibri"/>
                          <a:ea typeface="Calibri"/>
                          <a:cs typeface="Calibri"/>
                        </a:rPr>
                        <a:t>Pinus</a:t>
                      </a:r>
                      <a:r>
                        <a:rPr lang="pl-PL" sz="1000" i="1" dirty="0">
                          <a:latin typeface="Calibri"/>
                          <a:ea typeface="Calibri"/>
                          <a:cs typeface="Calibri"/>
                        </a:rPr>
                        <a:t> </a:t>
                      </a:r>
                      <a:r>
                        <a:rPr lang="pl-PL" sz="1000" i="1" dirty="0" err="1">
                          <a:latin typeface="Calibri"/>
                          <a:ea typeface="Calibri"/>
                          <a:cs typeface="Calibri"/>
                        </a:rPr>
                        <a:t>sylvestris</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solidFill>
                            <a:srgbClr val="000000"/>
                          </a:solidFill>
                          <a:latin typeface="Calibri"/>
                          <a:ea typeface="Calibri"/>
                          <a:cs typeface="Calibri"/>
                        </a:rPr>
                        <a:t>260 i 330 cm (2015); ze względu na zrośnięcie pni – nie można zmierzyć obwodu – średnica So 55 cm, Bk – 90 cm</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latin typeface="Calibri"/>
                          <a:ea typeface="Calibri"/>
                          <a:cs typeface="Calibri"/>
                        </a:rPr>
                        <a:t>UCHWAŁA Nr XXXI/228/05 Rady Miejskiej w Policach z dnia 30 marca 2005 r. w sprawie uznania za pomniki przyrody drzew znajdujących się na terenie Gminy Police (Dz. Urz. z 2005 r. Nr 44, poz. 1044)</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err="1">
                          <a:latin typeface="Calibri"/>
                          <a:ea typeface="Calibri"/>
                          <a:cs typeface="Calibri"/>
                        </a:rPr>
                        <a:t>Nadl</a:t>
                      </a:r>
                      <a:r>
                        <a:rPr lang="pl-PL" sz="1000" dirty="0">
                          <a:latin typeface="Calibri"/>
                          <a:ea typeface="Calibri"/>
                          <a:cs typeface="Calibri"/>
                        </a:rPr>
                        <a:t>. Trzebież, </a:t>
                      </a:r>
                      <a:r>
                        <a:rPr lang="pl-PL" sz="1000" dirty="0" err="1">
                          <a:latin typeface="Calibri"/>
                          <a:ea typeface="Calibri"/>
                          <a:cs typeface="Calibri"/>
                        </a:rPr>
                        <a:t>Leśn</a:t>
                      </a:r>
                      <a:r>
                        <a:rPr lang="pl-PL" sz="1000" dirty="0">
                          <a:latin typeface="Calibri"/>
                          <a:ea typeface="Calibri"/>
                          <a:cs typeface="Calibri"/>
                        </a:rPr>
                        <a:t>. Drogoradz Oddział 464 f</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2373">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Pp-2</a:t>
                      </a:r>
                      <a:endParaRPr lang="pl-PL" sz="100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Cezar</a:t>
                      </a:r>
                      <a:endParaRPr lang="pl-PL" sz="100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Drzewo pojedyncze przy granicy między posesjami prywatnymi</a:t>
                      </a:r>
                      <a:endParaRPr lang="pl-PL" sz="100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latin typeface="Calibri"/>
                          <a:ea typeface="Calibri"/>
                          <a:cs typeface="Calibri"/>
                        </a:rPr>
                        <a:t>Buk pospolity </a:t>
                      </a:r>
                      <a:endParaRPr lang="pl-PL" sz="1000" dirty="0">
                        <a:latin typeface="Calibri"/>
                        <a:ea typeface="Calibri"/>
                        <a:cs typeface="Times New Roman"/>
                      </a:endParaRPr>
                    </a:p>
                    <a:p>
                      <a:pPr algn="ctr">
                        <a:lnSpc>
                          <a:spcPct val="115000"/>
                        </a:lnSpc>
                        <a:spcAft>
                          <a:spcPts val="0"/>
                        </a:spcAft>
                        <a:tabLst>
                          <a:tab pos="449580" algn="l"/>
                        </a:tabLst>
                      </a:pPr>
                      <a:r>
                        <a:rPr lang="pl-PL" sz="1000" i="1" dirty="0" err="1">
                          <a:latin typeface="Calibri"/>
                          <a:ea typeface="Calibri"/>
                          <a:cs typeface="Calibri"/>
                        </a:rPr>
                        <a:t>Fagus</a:t>
                      </a:r>
                      <a:r>
                        <a:rPr lang="pl-PL" sz="1000" i="1" dirty="0">
                          <a:latin typeface="Calibri"/>
                          <a:ea typeface="Calibri"/>
                          <a:cs typeface="Calibri"/>
                        </a:rPr>
                        <a:t> </a:t>
                      </a:r>
                      <a:r>
                        <a:rPr lang="pl-PL" sz="1000" i="1" dirty="0" err="1">
                          <a:latin typeface="Calibri"/>
                          <a:ea typeface="Calibri"/>
                          <a:cs typeface="Calibri"/>
                        </a:rPr>
                        <a:t>sylvatica</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solidFill>
                            <a:srgbClr val="000000"/>
                          </a:solidFill>
                          <a:latin typeface="Calibri"/>
                          <a:ea typeface="Calibri"/>
                          <a:cs typeface="Calibri"/>
                        </a:rPr>
                        <a:t>465 cm </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Uchwała nr XXXVIII/365/2018 Rady Miejskiej w Policach z dnia 30 stycznia 2018 r. w sprawie ustanowienia pomnika przyrody (Dz. Urz. z 2018 r. poz. 1016)</a:t>
                      </a:r>
                      <a:endParaRPr lang="pl-PL" sz="100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latin typeface="Calibri"/>
                          <a:ea typeface="Calibri"/>
                          <a:cs typeface="Calibri"/>
                        </a:rPr>
                        <a:t>Tatynia 23, (dz. nr 94/3 z obrębu Tatynia; własność osoby prywatnej)</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7323">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Pp-3</a:t>
                      </a:r>
                      <a:endParaRPr lang="pl-PL" sz="100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a:t>
                      </a:r>
                      <a:endParaRPr lang="pl-PL" sz="100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Drzewo pojedyncze, na terenie zieleni urządzonej wokół Specjalnego Ośrodka Szkolno-Wychowawczego. Drzewo otoczone płotkiem drewnianym</a:t>
                      </a:r>
                      <a:endParaRPr lang="pl-PL" sz="100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latin typeface="Calibri"/>
                          <a:ea typeface="Calibri"/>
                          <a:cs typeface="Calibri"/>
                        </a:rPr>
                        <a:t>Buk pospolity </a:t>
                      </a:r>
                      <a:endParaRPr lang="pl-PL" sz="1000" dirty="0">
                        <a:latin typeface="Calibri"/>
                        <a:ea typeface="Calibri"/>
                        <a:cs typeface="Times New Roman"/>
                      </a:endParaRPr>
                    </a:p>
                    <a:p>
                      <a:pPr algn="ctr">
                        <a:lnSpc>
                          <a:spcPct val="115000"/>
                        </a:lnSpc>
                        <a:spcAft>
                          <a:spcPts val="0"/>
                        </a:spcAft>
                        <a:tabLst>
                          <a:tab pos="449580" algn="l"/>
                        </a:tabLst>
                      </a:pPr>
                      <a:r>
                        <a:rPr lang="pl-PL" sz="1000" i="1" dirty="0" err="1">
                          <a:latin typeface="Calibri"/>
                          <a:ea typeface="Calibri"/>
                          <a:cs typeface="Calibri"/>
                        </a:rPr>
                        <a:t>Fagus</a:t>
                      </a:r>
                      <a:r>
                        <a:rPr lang="pl-PL" sz="1000" i="1" dirty="0">
                          <a:latin typeface="Calibri"/>
                          <a:ea typeface="Calibri"/>
                          <a:cs typeface="Calibri"/>
                        </a:rPr>
                        <a:t> </a:t>
                      </a:r>
                      <a:r>
                        <a:rPr lang="pl-PL" sz="1000" i="1" dirty="0" err="1">
                          <a:latin typeface="Calibri"/>
                          <a:ea typeface="Calibri"/>
                          <a:cs typeface="Calibri"/>
                        </a:rPr>
                        <a:t>sylvatica</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solidFill>
                            <a:srgbClr val="000000"/>
                          </a:solidFill>
                          <a:latin typeface="Calibri"/>
                          <a:ea typeface="Calibri"/>
                          <a:cs typeface="Calibri"/>
                        </a:rPr>
                        <a:t>425 cm </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Uchwała nr XXXVIII/366/2018 Rady Miejskiej w Policach z dnia 30 stycznia 2018 r. w sprawie ustanowienia pomnika przyrody (Dz. Urz. z 2018 r. poz. 1016)</a:t>
                      </a:r>
                      <a:endParaRPr lang="pl-PL" sz="100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latin typeface="Calibri"/>
                          <a:ea typeface="Calibri"/>
                          <a:cs typeface="Calibri"/>
                        </a:rPr>
                        <a:t>Police, obręb Police 16. Dz. ew. 3335/10</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7323">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Pp-4</a:t>
                      </a:r>
                      <a:endParaRPr lang="pl-PL" sz="100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a:t>
                      </a:r>
                      <a:endParaRPr lang="pl-PL" sz="100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Drzewo pojedyncze, na terenie zieleni urządzonej wokół Specjalnego Ośrodka Szkolno-Wychowawczego. Drzewo otoczone płotkiem drewnianym</a:t>
                      </a:r>
                      <a:endParaRPr lang="pl-PL" sz="100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latin typeface="Calibri"/>
                          <a:ea typeface="Calibri"/>
                          <a:cs typeface="Calibri"/>
                        </a:rPr>
                        <a:t>Buk pospolity </a:t>
                      </a:r>
                      <a:endParaRPr lang="pl-PL" sz="1000" dirty="0">
                        <a:latin typeface="Calibri"/>
                        <a:ea typeface="Calibri"/>
                        <a:cs typeface="Times New Roman"/>
                      </a:endParaRPr>
                    </a:p>
                    <a:p>
                      <a:pPr algn="ctr">
                        <a:lnSpc>
                          <a:spcPct val="115000"/>
                        </a:lnSpc>
                        <a:spcAft>
                          <a:spcPts val="0"/>
                        </a:spcAft>
                        <a:tabLst>
                          <a:tab pos="449580" algn="l"/>
                        </a:tabLst>
                      </a:pPr>
                      <a:r>
                        <a:rPr lang="pl-PL" sz="1000" i="1" dirty="0" err="1">
                          <a:latin typeface="Calibri"/>
                          <a:ea typeface="Calibri"/>
                          <a:cs typeface="Calibri"/>
                        </a:rPr>
                        <a:t>Fagus</a:t>
                      </a:r>
                      <a:r>
                        <a:rPr lang="pl-PL" sz="1000" i="1" dirty="0">
                          <a:latin typeface="Calibri"/>
                          <a:ea typeface="Calibri"/>
                          <a:cs typeface="Calibri"/>
                        </a:rPr>
                        <a:t> </a:t>
                      </a:r>
                      <a:r>
                        <a:rPr lang="pl-PL" sz="1000" i="1" dirty="0" err="1">
                          <a:latin typeface="Calibri"/>
                          <a:ea typeface="Calibri"/>
                          <a:cs typeface="Calibri"/>
                        </a:rPr>
                        <a:t>sylvatica</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solidFill>
                            <a:srgbClr val="000000"/>
                          </a:solidFill>
                          <a:latin typeface="Calibri"/>
                          <a:ea typeface="Calibri"/>
                          <a:cs typeface="Calibri"/>
                        </a:rPr>
                        <a:t>360 cm </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Uchwała nr XXXVIII/366/2018 Rady Miejskiej w Policach z dnia 30 stycznia 2018 r. w sprawie ustanowienia pomnika przyrody (Dz. Urz. z 2018 r. poz. 1016)</a:t>
                      </a:r>
                      <a:endParaRPr lang="pl-PL" sz="100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latin typeface="Calibri"/>
                          <a:ea typeface="Calibri"/>
                          <a:cs typeface="Calibri"/>
                        </a:rPr>
                        <a:t>Police, obręb Police 16. Dz. ew. 3335/10</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2373">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Pp-5</a:t>
                      </a:r>
                      <a:endParaRPr lang="pl-PL" sz="100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a:t>
                      </a:r>
                      <a:endParaRPr lang="pl-PL" sz="100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solidFill>
                            <a:srgbClr val="000000"/>
                          </a:solidFill>
                          <a:latin typeface="Calibri"/>
                          <a:ea typeface="Calibri"/>
                          <a:cs typeface="Calibri"/>
                        </a:rPr>
                        <a:t>Drzewo pojedyncze, eksponowane na małym skwerze</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latin typeface="Calibri"/>
                          <a:ea typeface="Calibri"/>
                          <a:cs typeface="Calibri"/>
                        </a:rPr>
                        <a:t>Dąb szypułkowy </a:t>
                      </a:r>
                      <a:endParaRPr lang="pl-PL" sz="1000" dirty="0">
                        <a:latin typeface="Calibri"/>
                        <a:ea typeface="Calibri"/>
                        <a:cs typeface="Times New Roman"/>
                      </a:endParaRPr>
                    </a:p>
                    <a:p>
                      <a:pPr algn="ctr">
                        <a:lnSpc>
                          <a:spcPct val="115000"/>
                        </a:lnSpc>
                        <a:spcAft>
                          <a:spcPts val="0"/>
                        </a:spcAft>
                        <a:tabLst>
                          <a:tab pos="449580" algn="l"/>
                        </a:tabLst>
                      </a:pPr>
                      <a:r>
                        <a:rPr lang="pl-PL" sz="1000" i="1" dirty="0" err="1">
                          <a:latin typeface="Calibri"/>
                          <a:ea typeface="Calibri"/>
                          <a:cs typeface="Calibri"/>
                        </a:rPr>
                        <a:t>Quercus</a:t>
                      </a:r>
                      <a:r>
                        <a:rPr lang="pl-PL" sz="1000" i="1" dirty="0">
                          <a:latin typeface="Calibri"/>
                          <a:ea typeface="Calibri"/>
                          <a:cs typeface="Calibri"/>
                        </a:rPr>
                        <a:t> </a:t>
                      </a:r>
                      <a:r>
                        <a:rPr lang="pl-PL" sz="1000" i="1" dirty="0" err="1">
                          <a:latin typeface="Calibri"/>
                          <a:ea typeface="Calibri"/>
                          <a:cs typeface="Calibri"/>
                        </a:rPr>
                        <a:t>robur</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solidFill>
                            <a:srgbClr val="000000"/>
                          </a:solidFill>
                          <a:latin typeface="Calibri"/>
                          <a:ea typeface="Calibri"/>
                          <a:cs typeface="Calibri"/>
                        </a:rPr>
                        <a:t>490 cm </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latin typeface="Calibri"/>
                          <a:ea typeface="Calibri"/>
                          <a:cs typeface="Calibri"/>
                        </a:rPr>
                        <a:t>Uchwała Nr XXXV/257/2013 Rady Miejskiej w Policach z dnia 24 września 2013 r. w sprawie ustanowienia pomników przyrody (Dz. Urz. z 2013 r. poz. 3512)</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latin typeface="Calibri"/>
                          <a:ea typeface="Calibri"/>
                          <a:cs typeface="Calibri"/>
                        </a:rPr>
                        <a:t>Police: skrzyżowanie ul. ul. Cisowej i Dębowej, działka ew.:78/2</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pole tekstowe 8"/>
          <p:cNvSpPr txBox="1"/>
          <p:nvPr/>
        </p:nvSpPr>
        <p:spPr>
          <a:xfrm>
            <a:off x="2411760" y="764704"/>
            <a:ext cx="4464496" cy="369332"/>
          </a:xfrm>
          <a:prstGeom prst="rect">
            <a:avLst/>
          </a:prstGeom>
          <a:noFill/>
        </p:spPr>
        <p:txBody>
          <a:bodyPr wrap="square" rtlCol="0">
            <a:spAutoFit/>
          </a:bodyPr>
          <a:lstStyle/>
          <a:p>
            <a:pPr algn="ctr"/>
            <a:r>
              <a:rPr lang="pl-PL" b="1" dirty="0" smtClean="0"/>
              <a:t>Istniejące pomniki przyrody</a:t>
            </a:r>
            <a:endParaRPr lang="pl-PL" b="1" dirty="0"/>
          </a:p>
        </p:txBody>
      </p:sp>
      <p:pic>
        <p:nvPicPr>
          <p:cNvPr id="5" name="Obraz 4"/>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extLst>
              <p:ext uri="{D42A27DB-BD31-4B8C-83A1-F6EECF244321}">
                <p14:modId xmlns:p14="http://schemas.microsoft.com/office/powerpoint/2010/main" val="560191072"/>
              </p:ext>
            </p:extLst>
          </p:nvPr>
        </p:nvGraphicFramePr>
        <p:xfrm>
          <a:off x="467544" y="1213178"/>
          <a:ext cx="8176835" cy="5608320"/>
        </p:xfrm>
        <a:graphic>
          <a:graphicData uri="http://schemas.openxmlformats.org/drawingml/2006/table">
            <a:tbl>
              <a:tblPr/>
              <a:tblGrid>
                <a:gridCol w="432048"/>
                <a:gridCol w="432048"/>
                <a:gridCol w="792088"/>
                <a:gridCol w="936104"/>
                <a:gridCol w="648072"/>
                <a:gridCol w="2592288"/>
                <a:gridCol w="2344187"/>
              </a:tblGrid>
              <a:tr h="534737">
                <a:tc>
                  <a:txBody>
                    <a:bodyPr/>
                    <a:lstStyle/>
                    <a:p>
                      <a:pPr algn="ctr">
                        <a:lnSpc>
                          <a:spcPct val="115000"/>
                        </a:lnSpc>
                        <a:spcAft>
                          <a:spcPts val="0"/>
                        </a:spcAft>
                        <a:tabLst>
                          <a:tab pos="449580" algn="l"/>
                        </a:tabLst>
                      </a:pPr>
                      <a:r>
                        <a:rPr lang="pl-PL" sz="1000" dirty="0">
                          <a:solidFill>
                            <a:srgbClr val="000000"/>
                          </a:solidFill>
                          <a:latin typeface="Calibri"/>
                          <a:ea typeface="Calibri"/>
                          <a:cs typeface="Calibri"/>
                        </a:rPr>
                        <a:t>Pp-6</a:t>
                      </a:r>
                      <a:endParaRPr lang="pl-PL" sz="1000" dirty="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solidFill>
                            <a:srgbClr val="000000"/>
                          </a:solidFill>
                          <a:latin typeface="Calibri"/>
                          <a:ea typeface="Calibri"/>
                          <a:cs typeface="Calibri"/>
                        </a:rPr>
                        <a:t>-</a:t>
                      </a:r>
                      <a:endParaRPr lang="pl-PL" sz="1000" dirty="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solidFill>
                            <a:srgbClr val="000000"/>
                          </a:solidFill>
                          <a:latin typeface="Calibri"/>
                          <a:ea typeface="Calibri"/>
                          <a:cs typeface="Calibri"/>
                        </a:rPr>
                        <a:t>Drzewo pojedyncze</a:t>
                      </a:r>
                      <a:endParaRPr lang="pl-PL" sz="1000" dirty="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latin typeface="Calibri"/>
                          <a:ea typeface="Calibri"/>
                          <a:cs typeface="Calibri"/>
                        </a:rPr>
                        <a:t>Dąb szypułkowy </a:t>
                      </a:r>
                      <a:endParaRPr lang="pl-PL" sz="1000" dirty="0">
                        <a:latin typeface="Calibri"/>
                        <a:ea typeface="Calibri"/>
                        <a:cs typeface="Times New Roman"/>
                      </a:endParaRPr>
                    </a:p>
                    <a:p>
                      <a:pPr algn="ctr">
                        <a:lnSpc>
                          <a:spcPct val="115000"/>
                        </a:lnSpc>
                        <a:spcAft>
                          <a:spcPts val="0"/>
                        </a:spcAft>
                        <a:tabLst>
                          <a:tab pos="449580" algn="l"/>
                        </a:tabLst>
                      </a:pPr>
                      <a:r>
                        <a:rPr lang="pl-PL" sz="1000" i="1" dirty="0" err="1">
                          <a:latin typeface="Calibri"/>
                          <a:ea typeface="Calibri"/>
                          <a:cs typeface="Calibri"/>
                        </a:rPr>
                        <a:t>Quercus</a:t>
                      </a:r>
                      <a:r>
                        <a:rPr lang="pl-PL" sz="1000" i="1" dirty="0">
                          <a:latin typeface="Calibri"/>
                          <a:ea typeface="Calibri"/>
                          <a:cs typeface="Calibri"/>
                        </a:rPr>
                        <a:t> </a:t>
                      </a:r>
                      <a:r>
                        <a:rPr lang="pl-PL" sz="1000" i="1" dirty="0" err="1">
                          <a:latin typeface="Calibri"/>
                          <a:ea typeface="Calibri"/>
                          <a:cs typeface="Calibri"/>
                        </a:rPr>
                        <a:t>robur</a:t>
                      </a:r>
                      <a:endParaRPr lang="pl-PL" sz="1000" dirty="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495 cm</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Uchwała Nr XXXV/257/2013 Rady Miejskiej W Policach z dnia 24 września 2013 r. w sprawie ustanowienia pomników przyrody (Dz. Urz. z 2013 r. poz. 3512)</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Police: ul. Klonowa, działka ew.:45/21</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4737">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Pp-7</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solidFill>
                            <a:srgbClr val="000000"/>
                          </a:solidFill>
                          <a:latin typeface="Calibri"/>
                          <a:ea typeface="Calibri"/>
                          <a:cs typeface="Calibri"/>
                        </a:rPr>
                        <a:t>Drzewo pojedyncze</a:t>
                      </a:r>
                      <a:endParaRPr lang="pl-PL" sz="1000" dirty="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latin typeface="Calibri"/>
                          <a:ea typeface="Calibri"/>
                          <a:cs typeface="Calibri"/>
                        </a:rPr>
                        <a:t>Dąb szypułkowy </a:t>
                      </a:r>
                      <a:endParaRPr lang="pl-PL" sz="1000" dirty="0">
                        <a:latin typeface="Calibri"/>
                        <a:ea typeface="Calibri"/>
                        <a:cs typeface="Times New Roman"/>
                      </a:endParaRPr>
                    </a:p>
                    <a:p>
                      <a:pPr algn="ctr">
                        <a:lnSpc>
                          <a:spcPct val="115000"/>
                        </a:lnSpc>
                        <a:spcAft>
                          <a:spcPts val="0"/>
                        </a:spcAft>
                        <a:tabLst>
                          <a:tab pos="449580" algn="l"/>
                        </a:tabLst>
                      </a:pPr>
                      <a:r>
                        <a:rPr lang="pl-PL" sz="1000" i="1" dirty="0" err="1">
                          <a:latin typeface="Calibri"/>
                          <a:ea typeface="Calibri"/>
                          <a:cs typeface="Calibri"/>
                        </a:rPr>
                        <a:t>Quercus</a:t>
                      </a:r>
                      <a:r>
                        <a:rPr lang="pl-PL" sz="1000" i="1" dirty="0">
                          <a:latin typeface="Calibri"/>
                          <a:ea typeface="Calibri"/>
                          <a:cs typeface="Calibri"/>
                        </a:rPr>
                        <a:t> </a:t>
                      </a:r>
                      <a:r>
                        <a:rPr lang="pl-PL" sz="1000" i="1" dirty="0" err="1">
                          <a:latin typeface="Calibri"/>
                          <a:ea typeface="Calibri"/>
                          <a:cs typeface="Calibri"/>
                        </a:rPr>
                        <a:t>robur</a:t>
                      </a:r>
                      <a:endParaRPr lang="pl-PL" sz="1000" dirty="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315 cm</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latin typeface="Calibri"/>
                          <a:ea typeface="Calibri"/>
                          <a:cs typeface="Calibri"/>
                        </a:rPr>
                        <a:t>Uchwała Nr XXXV/257/2013 Rady Miejskiej w Policach z dnia 24 września 2013 r. w sprawie ustanowienia pomników przyrody (Dz. Urz. z 2013 r. poz. 3512)</a:t>
                      </a:r>
                      <a:endParaRPr lang="pl-PL" sz="1000" dirty="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Police: ul. Klonowa, działka ew.:45/21</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4737">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Pp-8</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Drzewo pojedyncze</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 </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Quercus robur</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solidFill>
                            <a:srgbClr val="000000"/>
                          </a:solidFill>
                          <a:latin typeface="Calibri"/>
                          <a:ea typeface="Calibri"/>
                          <a:cs typeface="Calibri"/>
                        </a:rPr>
                        <a:t>340 cm</a:t>
                      </a:r>
                      <a:endParaRPr lang="pl-PL" sz="1000" dirty="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Uchwała Nr XXXV/257/2013 Rady Miejskiej w Policach z dnia 24 września 2013 r. w sprawie ustanowienia pomników przyrody (Dz. Urz. z 2013 r. poz. 3512)</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Police: ul. Klonowa, działka ew.:45/21</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1684">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Pp-9</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solidFill>
                            <a:srgbClr val="000000"/>
                          </a:solidFill>
                          <a:latin typeface="Calibri"/>
                          <a:ea typeface="Calibri"/>
                          <a:cs typeface="Calibri"/>
                        </a:rPr>
                        <a:t>Drzewo pojedyncze</a:t>
                      </a:r>
                      <a:endParaRPr lang="pl-PL" sz="1000" dirty="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a:t>
                      </a:r>
                      <a:r>
                        <a:rPr lang="pl-PL" sz="1000" i="1">
                          <a:latin typeface="Calibri"/>
                          <a:ea typeface="Calibri"/>
                          <a:cs typeface="Calibri"/>
                        </a:rPr>
                        <a:t>Quercus</a:t>
                      </a:r>
                      <a:r>
                        <a:rPr lang="pl-PL" sz="1000">
                          <a:latin typeface="Calibri"/>
                          <a:ea typeface="Calibri"/>
                          <a:cs typeface="Calibri"/>
                        </a:rPr>
                        <a:t> sp.) z bluszczem pospolitym </a:t>
                      </a:r>
                      <a:r>
                        <a:rPr lang="pl-PL" sz="1000" i="1">
                          <a:latin typeface="Calibri"/>
                          <a:ea typeface="Calibri"/>
                          <a:cs typeface="Calibri"/>
                        </a:rPr>
                        <a:t>Hedera helix</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Db 265 cm + bluszcz o średnicy 33 cm </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Uchwała Nr XXXI/228/05 Rady Miejskiej w Policach z dnia 30 marca 2005 r. w sprawie uznania za pomniki przyrody drzew znajdujących się na terenie Gminy Police (Dz. Urz. z 2005 r. Nr 44, poz. 1044)</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Nadl. Trzebież, Leśn. </a:t>
                      </a:r>
                      <a:r>
                        <a:rPr lang="pl-PL" sz="1000">
                          <a:latin typeface="Calibri"/>
                          <a:ea typeface="Calibri"/>
                          <a:cs typeface="Times New Roman"/>
                        </a:rPr>
                        <a:t>Tanowo</a:t>
                      </a:r>
                      <a:r>
                        <a:rPr lang="pl-PL" sz="1000">
                          <a:latin typeface="Calibri"/>
                          <a:ea typeface="Calibri"/>
                          <a:cs typeface="Calibri"/>
                        </a:rPr>
                        <a:t> Oddział 811c</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4737">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Pp-10</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Drzewo pojedyncze</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 </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Quercus robur</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405 cm</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Uchwała NR XIV/136/2015 Rady Miejskiej w Policach z dnia 22 grudnia 2015 r. w sprawie ustanowienia pomników przyrody (Dz. Urz. z 2016 r. poz. 455)</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Nadl. Trzebież, Leśn. </a:t>
                      </a:r>
                      <a:r>
                        <a:rPr lang="pl-PL" sz="1000">
                          <a:latin typeface="Calibri"/>
                          <a:ea typeface="Calibri"/>
                          <a:cs typeface="Times New Roman"/>
                        </a:rPr>
                        <a:t>Tatynia, </a:t>
                      </a:r>
                      <a:r>
                        <a:rPr lang="pl-PL" sz="1000">
                          <a:latin typeface="Calibri"/>
                          <a:ea typeface="Calibri"/>
                          <a:cs typeface="Calibri"/>
                        </a:rPr>
                        <a:t>Oddział 651s</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1684">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Pp-11</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Drzewo pojedyncze przy drodze leśnej</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Buk pospolity </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Fagus sylvatica</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400 cm</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Uchwała Nr XXXI/228/05 Rady Miejskiej w Policach z dnia 30 marca 2005 r. w sprawie uznania za pomniki przyrody drzew znajdujących się na terenie Gminy Police (Dz. Urz. z 2005 r. Nr 44, poz. 1044)</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Nadl. Trzebież, Leśn. Zalesie, Oddział 632c</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1684">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Pp-12</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solidFill>
                            <a:srgbClr val="000000"/>
                          </a:solidFill>
                          <a:latin typeface="Calibri"/>
                          <a:ea typeface="Calibri"/>
                          <a:cs typeface="Calibri"/>
                        </a:rPr>
                        <a:t>Drzewo pojedyncze, dwa pnie rozwidlone od ok. 2 m wysokości</a:t>
                      </a:r>
                      <a:endParaRPr lang="pl-PL" sz="1000" dirty="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latin typeface="Calibri"/>
                          <a:ea typeface="Calibri"/>
                          <a:cs typeface="Calibri"/>
                        </a:rPr>
                        <a:t>Buk pospolity </a:t>
                      </a:r>
                      <a:endParaRPr lang="pl-PL" sz="1000" dirty="0">
                        <a:latin typeface="Calibri"/>
                        <a:ea typeface="Calibri"/>
                        <a:cs typeface="Times New Roman"/>
                      </a:endParaRPr>
                    </a:p>
                    <a:p>
                      <a:pPr algn="ctr">
                        <a:lnSpc>
                          <a:spcPct val="115000"/>
                        </a:lnSpc>
                        <a:spcAft>
                          <a:spcPts val="0"/>
                        </a:spcAft>
                        <a:tabLst>
                          <a:tab pos="449580" algn="l"/>
                        </a:tabLst>
                      </a:pPr>
                      <a:r>
                        <a:rPr lang="pl-PL" sz="1000" i="1" dirty="0" err="1">
                          <a:latin typeface="Calibri"/>
                          <a:ea typeface="Calibri"/>
                          <a:cs typeface="Calibri"/>
                        </a:rPr>
                        <a:t>Fagus</a:t>
                      </a:r>
                      <a:r>
                        <a:rPr lang="pl-PL" sz="1000" i="1" dirty="0">
                          <a:latin typeface="Calibri"/>
                          <a:ea typeface="Calibri"/>
                          <a:cs typeface="Calibri"/>
                        </a:rPr>
                        <a:t> </a:t>
                      </a:r>
                      <a:r>
                        <a:rPr lang="pl-PL" sz="1000" i="1" dirty="0" err="1">
                          <a:latin typeface="Calibri"/>
                          <a:ea typeface="Calibri"/>
                          <a:cs typeface="Calibri"/>
                        </a:rPr>
                        <a:t>sylvatica</a:t>
                      </a:r>
                      <a:r>
                        <a:rPr lang="pl-PL" sz="1000" i="1" dirty="0">
                          <a:latin typeface="Calibri"/>
                          <a:ea typeface="Calibri"/>
                          <a:cs typeface="Calibri"/>
                        </a:rPr>
                        <a:t> </a:t>
                      </a:r>
                      <a:endParaRPr lang="pl-PL" sz="1000" dirty="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solidFill>
                            <a:srgbClr val="000000"/>
                          </a:solidFill>
                          <a:latin typeface="Calibri"/>
                          <a:ea typeface="Calibri"/>
                          <a:cs typeface="Calibri"/>
                        </a:rPr>
                        <a:t>420 cm</a:t>
                      </a:r>
                      <a:endParaRPr lang="pl-PL" sz="1000" dirty="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Uchwała Nr XXXI/228/05 Rady Miejskiej w Policach z dnia 30 marca 2005 r. w sprawie uznania za pomniki przyrody drzew znajdujących się na terenie Gminy Police (Dz. Urz. z 2005 r. Nr 44, poz. 1044)</a:t>
                      </a:r>
                      <a:endParaRPr lang="pl-PL" sz="100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err="1">
                          <a:latin typeface="Calibri"/>
                          <a:ea typeface="Calibri"/>
                          <a:cs typeface="Calibri"/>
                        </a:rPr>
                        <a:t>Nadl</a:t>
                      </a:r>
                      <a:r>
                        <a:rPr lang="pl-PL" sz="1000" dirty="0">
                          <a:latin typeface="Calibri"/>
                          <a:ea typeface="Calibri"/>
                          <a:cs typeface="Calibri"/>
                        </a:rPr>
                        <a:t>. Trzebież, </a:t>
                      </a:r>
                      <a:r>
                        <a:rPr lang="pl-PL" sz="1000" dirty="0" err="1">
                          <a:latin typeface="Calibri"/>
                          <a:ea typeface="Calibri"/>
                          <a:cs typeface="Calibri"/>
                        </a:rPr>
                        <a:t>Leśn</a:t>
                      </a:r>
                      <a:r>
                        <a:rPr lang="pl-PL" sz="1000" dirty="0">
                          <a:latin typeface="Calibri"/>
                          <a:ea typeface="Calibri"/>
                          <a:cs typeface="Calibri"/>
                        </a:rPr>
                        <a:t>. Tatynia, Oddział 631g</a:t>
                      </a:r>
                      <a:endParaRPr lang="pl-PL" sz="1000" dirty="0">
                        <a:latin typeface="Calibri"/>
                        <a:ea typeface="Calibri"/>
                        <a:cs typeface="Times New Roman"/>
                      </a:endParaRPr>
                    </a:p>
                  </a:txBody>
                  <a:tcPr marL="30138" marR="301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Tabela 7"/>
          <p:cNvGraphicFramePr>
            <a:graphicFrameLocks noGrp="1"/>
          </p:cNvGraphicFramePr>
          <p:nvPr>
            <p:extLst>
              <p:ext uri="{D42A27DB-BD31-4B8C-83A1-F6EECF244321}">
                <p14:modId xmlns:p14="http://schemas.microsoft.com/office/powerpoint/2010/main" val="597765901"/>
              </p:ext>
            </p:extLst>
          </p:nvPr>
        </p:nvGraphicFramePr>
        <p:xfrm>
          <a:off x="467330" y="764704"/>
          <a:ext cx="8176834" cy="337424"/>
        </p:xfrm>
        <a:graphic>
          <a:graphicData uri="http://schemas.openxmlformats.org/drawingml/2006/table">
            <a:tbl>
              <a:tblPr/>
              <a:tblGrid>
                <a:gridCol w="434168"/>
                <a:gridCol w="418082"/>
                <a:gridCol w="739700"/>
                <a:gridCol w="1013059"/>
                <a:gridCol w="651252"/>
                <a:gridCol w="2605009"/>
                <a:gridCol w="2315564"/>
              </a:tblGrid>
              <a:tr h="337424">
                <a:tc>
                  <a:txBody>
                    <a:bodyPr/>
                    <a:lstStyle/>
                    <a:p>
                      <a:pPr algn="ctr">
                        <a:lnSpc>
                          <a:spcPct val="115000"/>
                        </a:lnSpc>
                        <a:spcAft>
                          <a:spcPts val="0"/>
                        </a:spcAft>
                      </a:pPr>
                      <a:r>
                        <a:rPr lang="pl-PL" sz="900" b="1" dirty="0" smtClean="0">
                          <a:solidFill>
                            <a:srgbClr val="000000"/>
                          </a:solidFill>
                          <a:latin typeface="Calibri"/>
                          <a:ea typeface="Calibri"/>
                          <a:cs typeface="Calibri"/>
                        </a:rPr>
                        <a:t>Symbol</a:t>
                      </a:r>
                      <a:endParaRPr lang="pl-PL" sz="9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l-PL" sz="950" b="1" dirty="0">
                          <a:solidFill>
                            <a:srgbClr val="000000"/>
                          </a:solidFill>
                          <a:latin typeface="Calibri"/>
                          <a:ea typeface="Calibri"/>
                          <a:cs typeface="Calibri"/>
                        </a:rPr>
                        <a:t>Nazwa</a:t>
                      </a:r>
                      <a:endParaRPr lang="pl-PL" sz="95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dirty="0">
                          <a:solidFill>
                            <a:srgbClr val="000000"/>
                          </a:solidFill>
                          <a:latin typeface="Calibri"/>
                          <a:ea typeface="Calibri"/>
                          <a:cs typeface="Calibri"/>
                        </a:rPr>
                        <a:t>Opis</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dirty="0">
                          <a:solidFill>
                            <a:srgbClr val="000000"/>
                          </a:solidFill>
                          <a:latin typeface="Calibri"/>
                          <a:ea typeface="Calibri"/>
                          <a:cs typeface="Calibri"/>
                        </a:rPr>
                        <a:t>Gatunek</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dirty="0">
                          <a:solidFill>
                            <a:srgbClr val="000000"/>
                          </a:solidFill>
                          <a:latin typeface="Calibri"/>
                          <a:ea typeface="Calibri"/>
                          <a:cs typeface="Calibri"/>
                        </a:rPr>
                        <a:t>obwód</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dirty="0">
                          <a:solidFill>
                            <a:srgbClr val="000000"/>
                          </a:solidFill>
                          <a:latin typeface="Calibri"/>
                          <a:ea typeface="Calibri"/>
                          <a:cs typeface="Calibri"/>
                        </a:rPr>
                        <a:t>Podstawa prawna</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dirty="0">
                          <a:solidFill>
                            <a:srgbClr val="000000"/>
                          </a:solidFill>
                          <a:latin typeface="Calibri"/>
                          <a:ea typeface="Calibri"/>
                          <a:cs typeface="Calibri"/>
                        </a:rPr>
                        <a:t>Lokalizacja</a:t>
                      </a:r>
                      <a:endParaRPr lang="pl-PL" sz="1000" dirty="0">
                        <a:latin typeface="Calibri"/>
                        <a:ea typeface="Calibri"/>
                        <a:cs typeface="Times New Roman"/>
                      </a:endParaRPr>
                    </a:p>
                  </a:txBody>
                  <a:tcPr marL="31696" marR="31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Obraz 3"/>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00053" y="693014"/>
            <a:ext cx="8229600" cy="634082"/>
          </a:xfrm>
        </p:spPr>
        <p:txBody>
          <a:bodyPr>
            <a:normAutofit fontScale="90000"/>
          </a:bodyPr>
          <a:lstStyle/>
          <a:p>
            <a:r>
              <a:rPr lang="pl-PL" sz="1800" b="1" dirty="0"/>
              <a:t>Drzewa kwalifikujące się do ochrony w formie pomników przyrody na terenie gminy </a:t>
            </a:r>
            <a:r>
              <a:rPr lang="pl-PL" sz="1800" b="1" dirty="0" smtClean="0"/>
              <a:t>Police</a:t>
            </a:r>
            <a:endParaRPr lang="pl-PL" sz="1800" b="1" dirty="0"/>
          </a:p>
        </p:txBody>
      </p:sp>
      <p:graphicFrame>
        <p:nvGraphicFramePr>
          <p:cNvPr id="7" name="Tabela 6"/>
          <p:cNvGraphicFramePr>
            <a:graphicFrameLocks noGrp="1"/>
          </p:cNvGraphicFramePr>
          <p:nvPr>
            <p:extLst>
              <p:ext uri="{D42A27DB-BD31-4B8C-83A1-F6EECF244321}">
                <p14:modId xmlns:p14="http://schemas.microsoft.com/office/powerpoint/2010/main" val="4137924435"/>
              </p:ext>
            </p:extLst>
          </p:nvPr>
        </p:nvGraphicFramePr>
        <p:xfrm>
          <a:off x="395536" y="1340768"/>
          <a:ext cx="8136904" cy="5355643"/>
        </p:xfrm>
        <a:graphic>
          <a:graphicData uri="http://schemas.openxmlformats.org/drawingml/2006/table">
            <a:tbl>
              <a:tblPr/>
              <a:tblGrid>
                <a:gridCol w="504056"/>
                <a:gridCol w="2304256"/>
                <a:gridCol w="1224136"/>
                <a:gridCol w="864096"/>
                <a:gridCol w="2448272"/>
                <a:gridCol w="792088"/>
              </a:tblGrid>
              <a:tr h="438843">
                <a:tc>
                  <a:txBody>
                    <a:bodyPr/>
                    <a:lstStyle/>
                    <a:p>
                      <a:pPr algn="ctr">
                        <a:lnSpc>
                          <a:spcPct val="115000"/>
                        </a:lnSpc>
                        <a:spcAft>
                          <a:spcPts val="0"/>
                        </a:spcAft>
                      </a:pPr>
                      <a:r>
                        <a:rPr lang="pl-PL" sz="1000" b="1" dirty="0" smtClean="0">
                          <a:solidFill>
                            <a:srgbClr val="000000"/>
                          </a:solidFill>
                          <a:latin typeface="Calibri"/>
                          <a:ea typeface="Calibri"/>
                          <a:cs typeface="Calibri"/>
                        </a:rPr>
                        <a:t>Symbol</a:t>
                      </a:r>
                      <a:endParaRPr lang="pl-PL" sz="1000" dirty="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dirty="0">
                          <a:solidFill>
                            <a:srgbClr val="000000"/>
                          </a:solidFill>
                          <a:latin typeface="Calibri"/>
                          <a:ea typeface="Calibri"/>
                          <a:cs typeface="Calibri"/>
                        </a:rPr>
                        <a:t>Opis</a:t>
                      </a:r>
                      <a:endParaRPr lang="pl-PL" sz="1000" dirty="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a:solidFill>
                            <a:srgbClr val="000000"/>
                          </a:solidFill>
                          <a:latin typeface="Calibri"/>
                          <a:ea typeface="Calibri"/>
                          <a:cs typeface="Calibri"/>
                        </a:rPr>
                        <a:t>Gatunek</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a:solidFill>
                            <a:srgbClr val="000000"/>
                          </a:solidFill>
                          <a:latin typeface="Calibri"/>
                          <a:ea typeface="Calibri"/>
                          <a:cs typeface="Calibri"/>
                        </a:rPr>
                        <a:t>obwód</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a:solidFill>
                            <a:srgbClr val="000000"/>
                          </a:solidFill>
                          <a:latin typeface="Calibri"/>
                          <a:ea typeface="Calibri"/>
                          <a:cs typeface="Calibri"/>
                        </a:rPr>
                        <a:t>Lokalizacja</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dirty="0">
                          <a:solidFill>
                            <a:srgbClr val="000000"/>
                          </a:solidFill>
                          <a:latin typeface="Calibri"/>
                          <a:ea typeface="Calibri"/>
                          <a:cs typeface="Calibri"/>
                        </a:rPr>
                        <a:t>Uwagi</a:t>
                      </a:r>
                      <a:endParaRPr lang="pl-PL" sz="1000" dirty="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255">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PPp-1</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solidFill>
                            <a:srgbClr val="000000"/>
                          </a:solidFill>
                          <a:latin typeface="Calibri"/>
                          <a:ea typeface="Calibri"/>
                          <a:cs typeface="Calibri"/>
                        </a:rPr>
                        <a:t>Wolno rosnące, okazałe drzewo blisko skrzyżowania dróg gruntowych, przy skraju lasu</a:t>
                      </a:r>
                      <a:endParaRPr lang="pl-PL" sz="1000" dirty="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Buk pospolity</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Fagus sylvatica</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solidFill>
                            <a:srgbClr val="000000"/>
                          </a:solidFill>
                          <a:latin typeface="Calibri"/>
                          <a:ea typeface="Calibri"/>
                          <a:cs typeface="Calibri"/>
                        </a:rPr>
                        <a:t>405 cm</a:t>
                      </a:r>
                      <a:endParaRPr lang="pl-PL" sz="1000" dirty="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latin typeface="Calibri"/>
                          <a:ea typeface="Calibri"/>
                          <a:cs typeface="Calibri"/>
                        </a:rPr>
                        <a:t>Tatynia - zachodni kraniec wsi, dz. nr 61, skraj lasu </a:t>
                      </a:r>
                      <a:r>
                        <a:rPr lang="pl-PL" sz="1000" dirty="0" err="1">
                          <a:latin typeface="Calibri"/>
                          <a:ea typeface="Calibri"/>
                          <a:cs typeface="Calibri"/>
                        </a:rPr>
                        <a:t>Nadl</a:t>
                      </a:r>
                      <a:r>
                        <a:rPr lang="pl-PL" sz="1000" dirty="0">
                          <a:latin typeface="Calibri"/>
                          <a:ea typeface="Calibri"/>
                          <a:cs typeface="Calibri"/>
                        </a:rPr>
                        <a:t>. Trzebież, oddz.658o</a:t>
                      </a:r>
                      <a:endParaRPr lang="pl-PL" sz="1000" dirty="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Stan dobry</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PPp-2</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solidFill>
                            <a:srgbClr val="000000"/>
                          </a:solidFill>
                          <a:latin typeface="Calibri"/>
                          <a:ea typeface="Calibri"/>
                          <a:cs typeface="Calibri"/>
                        </a:rPr>
                        <a:t>Wolno rosnące, okazałe drzewo przy leśniczówce i drodze z Jasienicy do Nowej Jasienicy</a:t>
                      </a:r>
                      <a:endParaRPr lang="pl-PL" sz="1000" dirty="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Quercus robur</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420 cm</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Turznica - przy leśniczówce, przy drodze z Jasienicy do Nowej Jasienicy;</a:t>
                      </a:r>
                      <a:r>
                        <a:rPr lang="pl-PL" sz="1000">
                          <a:latin typeface="Calibri"/>
                          <a:ea typeface="Calibri"/>
                          <a:cs typeface="Calibri"/>
                        </a:rPr>
                        <a:t> Nadl. Trzebież, oddz. 613a</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Stan dobry</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562">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PPp-3</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przy drodze gruntowej na skraju lasu</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Lipa drobnolistna</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Tilia cordata</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425 cm</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Karpin - Nadl. Trzebież, oddz. 353a</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Stan dobry</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562">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PPp-4</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Para potężnych olszy czarnych u podnóża skarpy</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Olsza czarna</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Alnus glutinosa</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340 i 280 cm</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Police Mścięcino poniżej ul. Nadbrzeżnej, dz. nr 329/6</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Stan dobry</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980">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PPp-5</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dwupniowe drzewo (pnie rozdzielone od 3 m wysokości) drzewo, duża rola biocenotyczna</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Quercus robur</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440 cm</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latin typeface="Calibri"/>
                          <a:ea typeface="Calibri"/>
                          <a:cs typeface="Calibri"/>
                        </a:rPr>
                        <a:t>Gunice, </a:t>
                      </a:r>
                      <a:r>
                        <a:rPr lang="pl-PL" sz="1000" dirty="0" err="1">
                          <a:latin typeface="Calibri"/>
                          <a:ea typeface="Calibri"/>
                          <a:cs typeface="Calibri"/>
                        </a:rPr>
                        <a:t>Nadl</a:t>
                      </a:r>
                      <a:r>
                        <a:rPr lang="pl-PL" sz="1000" dirty="0">
                          <a:latin typeface="Calibri"/>
                          <a:ea typeface="Calibri"/>
                          <a:cs typeface="Calibri"/>
                        </a:rPr>
                        <a:t>. Trzebież oddz. 686a</a:t>
                      </a:r>
                      <a:endParaRPr lang="pl-PL" sz="1000" dirty="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Stan dobry</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40">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PPp-6</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na skraju doliny, wewnątrz kompleksu leśnego lasu, duża rola biocenotyczna</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Quercus robur</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350 cm</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Leśno Grn., Nadl. Trzebież oddz. 842l</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Stan dobry</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PPp-7</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na skraju lasu, duża rola biocenotyczna</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Quercus robur</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335 cm</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Przęsocin, Nadl. Trzebież oddz. 849o</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Stan dobry</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40">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PPp-8</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Okazały, rozłożysty dąb w otoczeniu młodego drzewostanu sosnowego</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Quercus robur</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330 cm</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Trzebież, Nadl. Trzebież oddz. 109c</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Stan dobry</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562">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PPp-9</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na skraju lasu przy drodze</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Quercus robur</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410 cm</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Trzebież, Nadl. Trzebież oddz. 146c</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Stan dobry</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562">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PPp-10</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w lesie na skarpie nad strumieniem</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Quercus robur</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330 cm</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Przęsocin, dz. nr 9</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Stan dobry</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562">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PPp-11</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w starym parku</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Quercus robur</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525 cm</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Gunice, Nadl. Trzebież oddz. 653m</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Stan dobry</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562">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PPp-12</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w starym parku</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Quercus robur</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385 cm</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latin typeface="Calibri"/>
                          <a:ea typeface="Calibri"/>
                          <a:cs typeface="Calibri"/>
                        </a:rPr>
                        <a:t>Gunice, </a:t>
                      </a:r>
                      <a:r>
                        <a:rPr lang="pl-PL" sz="1000" dirty="0" err="1">
                          <a:latin typeface="Calibri"/>
                          <a:ea typeface="Calibri"/>
                          <a:cs typeface="Calibri"/>
                        </a:rPr>
                        <a:t>Nadl</a:t>
                      </a:r>
                      <a:r>
                        <a:rPr lang="pl-PL" sz="1000" dirty="0">
                          <a:latin typeface="Calibri"/>
                          <a:ea typeface="Calibri"/>
                          <a:cs typeface="Calibri"/>
                        </a:rPr>
                        <a:t>. Trzebież oddz. 653s</a:t>
                      </a:r>
                      <a:endParaRPr lang="pl-PL" sz="1000" dirty="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latin typeface="Calibri"/>
                          <a:ea typeface="Calibri"/>
                          <a:cs typeface="Calibri"/>
                        </a:rPr>
                        <a:t>Stan dobry</a:t>
                      </a:r>
                      <a:endParaRPr lang="pl-PL" sz="1000" dirty="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Obraz 3"/>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extLst>
              <p:ext uri="{D42A27DB-BD31-4B8C-83A1-F6EECF244321}">
                <p14:modId xmlns:p14="http://schemas.microsoft.com/office/powerpoint/2010/main" val="3518870234"/>
              </p:ext>
            </p:extLst>
          </p:nvPr>
        </p:nvGraphicFramePr>
        <p:xfrm>
          <a:off x="467544" y="1340768"/>
          <a:ext cx="8008578" cy="5433060"/>
        </p:xfrm>
        <a:graphic>
          <a:graphicData uri="http://schemas.openxmlformats.org/drawingml/2006/table">
            <a:tbl>
              <a:tblPr/>
              <a:tblGrid>
                <a:gridCol w="303722"/>
                <a:gridCol w="1512168"/>
                <a:gridCol w="2016224"/>
                <a:gridCol w="1008112"/>
                <a:gridCol w="1656184"/>
                <a:gridCol w="1512168"/>
              </a:tblGrid>
              <a:tr h="208410">
                <a:tc>
                  <a:txBody>
                    <a:bodyPr/>
                    <a:lstStyle/>
                    <a:p>
                      <a:pPr algn="ctr">
                        <a:lnSpc>
                          <a:spcPct val="115000"/>
                        </a:lnSpc>
                        <a:spcAft>
                          <a:spcPts val="0"/>
                        </a:spcAft>
                        <a:tabLst>
                          <a:tab pos="449580" algn="l"/>
                        </a:tabLst>
                      </a:pPr>
                      <a:r>
                        <a:rPr lang="pl-PL" sz="1000" dirty="0">
                          <a:solidFill>
                            <a:srgbClr val="000000"/>
                          </a:solidFill>
                          <a:latin typeface="Calibri"/>
                          <a:ea typeface="Calibri"/>
                          <a:cs typeface="Calibri"/>
                        </a:rPr>
                        <a:t>PPp-13</a:t>
                      </a:r>
                      <a:endParaRPr lang="pl-PL" sz="1000" dirty="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solidFill>
                            <a:srgbClr val="000000"/>
                          </a:solidFill>
                          <a:latin typeface="Calibri"/>
                          <a:ea typeface="Calibri"/>
                          <a:cs typeface="Calibri"/>
                        </a:rPr>
                        <a:t>Okazałe (jak na cis) drzewo w starym parku</a:t>
                      </a:r>
                      <a:endParaRPr lang="pl-PL" sz="1000" dirty="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Cis pospolity</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Taxus baccata</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130 cm (ok. 10 m wys.)</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Gunice, Nadl. Trzebież oddz. 653s</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latin typeface="Calibri"/>
                          <a:ea typeface="Calibri"/>
                          <a:cs typeface="Calibri"/>
                        </a:rPr>
                        <a:t>Stan dobry</a:t>
                      </a:r>
                      <a:endParaRPr lang="pl-PL" sz="1000" dirty="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1026">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PPp-14</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przydrożne</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Klon zwyczajny</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Acer platanoides</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345 cm</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Dobieszczyn, przy drodze przy zabudowaniach miejscowości</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latin typeface="Calibri"/>
                          <a:ea typeface="Calibri"/>
                          <a:cs typeface="Calibri"/>
                        </a:rPr>
                        <a:t>Stan dobry – ze względu na lokalizację wymaga nadzoru  konserwatorskiego</a:t>
                      </a:r>
                      <a:endParaRPr lang="pl-PL" sz="1000" dirty="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1026">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PPp-15</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na terenie przykościelnym</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Lipa drobnolistna</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Tilia cordata</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405 cm</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Pilchowo, przy kościele</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latin typeface="Calibri"/>
                          <a:ea typeface="Calibri"/>
                          <a:cs typeface="Calibri"/>
                        </a:rPr>
                        <a:t>Stan dobry – ze względu na lokalizację wymaga nadzoru  konserwatorskiego</a:t>
                      </a:r>
                      <a:endParaRPr lang="pl-PL" sz="1000" dirty="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8410">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PPp-16</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na terenie leśnym (dawny park?)</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Quercus robur</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365 cm</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Pilchowo, Nadl. Trzebież oddz. 820c</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Stan dobry, dolne konary ścięte</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8410">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PPp-17</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na terenie leśnym (dawny park?)</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Quercus robur</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385 cm</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Pilchowo, Nadl. Trzebież oddz. 820c</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Stan dobry</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8410">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PPp-18</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na terenie leśnym (dawny park?)</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Quercus robur</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365 cm</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Pilchowo, Nadl. Trzebież oddz. 820c</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Stan dobry</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2615">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PPp-19</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rosnące przy szlaku pieszym we wsi Pilchowo</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latin typeface="Calibri"/>
                          <a:ea typeface="Calibri"/>
                          <a:cs typeface="Calibri"/>
                        </a:rPr>
                        <a:t>Dąb szypułkowy</a:t>
                      </a:r>
                      <a:endParaRPr lang="pl-PL" sz="1000" dirty="0">
                        <a:latin typeface="Calibri"/>
                        <a:ea typeface="Calibri"/>
                        <a:cs typeface="Times New Roman"/>
                      </a:endParaRPr>
                    </a:p>
                    <a:p>
                      <a:pPr algn="ctr">
                        <a:lnSpc>
                          <a:spcPct val="115000"/>
                        </a:lnSpc>
                        <a:spcAft>
                          <a:spcPts val="0"/>
                        </a:spcAft>
                        <a:tabLst>
                          <a:tab pos="449580" algn="l"/>
                        </a:tabLst>
                      </a:pPr>
                      <a:r>
                        <a:rPr lang="pl-PL" sz="1000" i="1" dirty="0" err="1">
                          <a:latin typeface="Calibri"/>
                          <a:ea typeface="Calibri"/>
                          <a:cs typeface="Calibri"/>
                        </a:rPr>
                        <a:t>Quercus</a:t>
                      </a:r>
                      <a:r>
                        <a:rPr lang="pl-PL" sz="1000" i="1" dirty="0">
                          <a:latin typeface="Calibri"/>
                          <a:ea typeface="Calibri"/>
                          <a:cs typeface="Calibri"/>
                        </a:rPr>
                        <a:t> </a:t>
                      </a:r>
                      <a:r>
                        <a:rPr lang="pl-PL" sz="1000" i="1" dirty="0" err="1">
                          <a:latin typeface="Calibri"/>
                          <a:ea typeface="Calibri"/>
                          <a:cs typeface="Calibri"/>
                        </a:rPr>
                        <a:t>robur</a:t>
                      </a:r>
                      <a:endParaRPr lang="pl-PL" sz="1000" dirty="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360 cm</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Pilchowo, przy łączniku m. ul. Pieszą i Szczecińską</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Stan dobry</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8410">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PPp-20</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na terenie leśnym (dawny park?)</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Quercus robur</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365 cm</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Pilchowo, Nadl. Trzebież oddz. 820c</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Stan dobry</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2615">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PPp-21</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na skrzyżowaniu dróg miejscowości</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i="1">
                          <a:latin typeface="Calibri"/>
                          <a:ea typeface="Calibri"/>
                          <a:cs typeface="Calibri"/>
                        </a:rPr>
                        <a:t>Quercus robur</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340 cm</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Trzebież, skrzyżowanie ul. Leśnej i Bocznej.</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Stan dobry</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6256">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PPp-22</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Źródlisko w lesie bukowym</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Times New Roman"/>
                        </a:rPr>
                        <a:t>Teren źrodliska  wypływający z obszaru buczyny kompleksu leśnego Puszczy Wkrzańskiej, na wysokości miejscowości Leśno Górne przechodzi dalej w ciek meandrujacy o lekko stromych zboczach. Źródlisko narażone na punktowe zaśmiecanie. </a:t>
                      </a: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Oddz. 829</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Stan dobry</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8410">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PPp-23</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przy  drodze leśnej</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a:latin typeface="Calibri"/>
                          <a:ea typeface="Calibri"/>
                          <a:cs typeface="Calibri"/>
                        </a:rPr>
                        <a:t>Quercus robur</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390 cm</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Gunice, Nadl. Trzebież oddz. 651 s</a:t>
                      </a:r>
                      <a:endParaRPr lang="pl-PL" sz="100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latin typeface="Calibri"/>
                          <a:ea typeface="Calibri"/>
                          <a:cs typeface="Calibri"/>
                        </a:rPr>
                        <a:t>Stan dobry</a:t>
                      </a:r>
                      <a:endParaRPr lang="pl-PL" sz="1000" dirty="0">
                        <a:latin typeface="Calibri"/>
                        <a:ea typeface="Calibri"/>
                        <a:cs typeface="Times New Roman"/>
                      </a:endParaRPr>
                    </a:p>
                  </a:txBody>
                  <a:tcPr marL="29365" marR="293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Tabela 7"/>
          <p:cNvGraphicFramePr>
            <a:graphicFrameLocks noGrp="1"/>
          </p:cNvGraphicFramePr>
          <p:nvPr>
            <p:extLst>
              <p:ext uri="{D42A27DB-BD31-4B8C-83A1-F6EECF244321}">
                <p14:modId xmlns:p14="http://schemas.microsoft.com/office/powerpoint/2010/main" val="1024155698"/>
              </p:ext>
            </p:extLst>
          </p:nvPr>
        </p:nvGraphicFramePr>
        <p:xfrm>
          <a:off x="474375" y="764704"/>
          <a:ext cx="7983812" cy="438843"/>
        </p:xfrm>
        <a:graphic>
          <a:graphicData uri="http://schemas.openxmlformats.org/drawingml/2006/table">
            <a:tbl>
              <a:tblPr/>
              <a:tblGrid>
                <a:gridCol w="297108"/>
                <a:gridCol w="1494016"/>
                <a:gridCol w="2016224"/>
                <a:gridCol w="1008112"/>
                <a:gridCol w="1656184"/>
                <a:gridCol w="1512168"/>
              </a:tblGrid>
              <a:tr h="438843">
                <a:tc>
                  <a:txBody>
                    <a:bodyPr/>
                    <a:lstStyle/>
                    <a:p>
                      <a:pPr algn="ctr">
                        <a:lnSpc>
                          <a:spcPct val="115000"/>
                        </a:lnSpc>
                        <a:spcAft>
                          <a:spcPts val="0"/>
                        </a:spcAft>
                      </a:pPr>
                      <a:r>
                        <a:rPr lang="pl-PL" sz="1000" b="1" dirty="0" smtClean="0">
                          <a:solidFill>
                            <a:srgbClr val="000000"/>
                          </a:solidFill>
                          <a:latin typeface="Calibri"/>
                          <a:ea typeface="Calibri"/>
                          <a:cs typeface="Calibri"/>
                        </a:rPr>
                        <a:t>Symbol</a:t>
                      </a:r>
                      <a:endParaRPr lang="pl-PL" sz="1000" dirty="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dirty="0">
                          <a:solidFill>
                            <a:srgbClr val="000000"/>
                          </a:solidFill>
                          <a:latin typeface="Calibri"/>
                          <a:ea typeface="Calibri"/>
                          <a:cs typeface="Calibri"/>
                        </a:rPr>
                        <a:t>Opis</a:t>
                      </a:r>
                      <a:endParaRPr lang="pl-PL" sz="1000" dirty="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a:solidFill>
                            <a:srgbClr val="000000"/>
                          </a:solidFill>
                          <a:latin typeface="Calibri"/>
                          <a:ea typeface="Calibri"/>
                          <a:cs typeface="Calibri"/>
                        </a:rPr>
                        <a:t>Gatunek</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dirty="0">
                          <a:solidFill>
                            <a:srgbClr val="000000"/>
                          </a:solidFill>
                          <a:latin typeface="Calibri"/>
                          <a:ea typeface="Calibri"/>
                          <a:cs typeface="Calibri"/>
                        </a:rPr>
                        <a:t>obwód</a:t>
                      </a:r>
                      <a:endParaRPr lang="pl-PL" sz="1000" dirty="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a:solidFill>
                            <a:srgbClr val="000000"/>
                          </a:solidFill>
                          <a:latin typeface="Calibri"/>
                          <a:ea typeface="Calibri"/>
                          <a:cs typeface="Calibri"/>
                        </a:rPr>
                        <a:t>Lokalizacja</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dirty="0">
                          <a:solidFill>
                            <a:srgbClr val="000000"/>
                          </a:solidFill>
                          <a:latin typeface="Calibri"/>
                          <a:ea typeface="Calibri"/>
                          <a:cs typeface="Calibri"/>
                        </a:rPr>
                        <a:t>Uwagi</a:t>
                      </a:r>
                      <a:endParaRPr lang="pl-PL" sz="1000" dirty="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Obraz 3"/>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extLst>
              <p:ext uri="{D42A27DB-BD31-4B8C-83A1-F6EECF244321}">
                <p14:modId xmlns:p14="http://schemas.microsoft.com/office/powerpoint/2010/main" val="2396790330"/>
              </p:ext>
            </p:extLst>
          </p:nvPr>
        </p:nvGraphicFramePr>
        <p:xfrm>
          <a:off x="358384" y="1412776"/>
          <a:ext cx="8424936" cy="4816431"/>
        </p:xfrm>
        <a:graphic>
          <a:graphicData uri="http://schemas.openxmlformats.org/drawingml/2006/table">
            <a:tbl>
              <a:tblPr/>
              <a:tblGrid>
                <a:gridCol w="275469"/>
                <a:gridCol w="1380715"/>
                <a:gridCol w="1584176"/>
                <a:gridCol w="792088"/>
                <a:gridCol w="2088232"/>
                <a:gridCol w="2304256"/>
              </a:tblGrid>
              <a:tr h="472558">
                <a:tc>
                  <a:txBody>
                    <a:bodyPr/>
                    <a:lstStyle/>
                    <a:p>
                      <a:pPr algn="ctr">
                        <a:lnSpc>
                          <a:spcPct val="115000"/>
                        </a:lnSpc>
                        <a:spcAft>
                          <a:spcPts val="0"/>
                        </a:spcAft>
                        <a:tabLst>
                          <a:tab pos="449580" algn="l"/>
                        </a:tabLst>
                      </a:pPr>
                      <a:r>
                        <a:rPr lang="pl-PL" sz="1000" dirty="0">
                          <a:solidFill>
                            <a:srgbClr val="000000"/>
                          </a:solidFill>
                          <a:latin typeface="Calibri"/>
                          <a:ea typeface="Calibri"/>
                          <a:cs typeface="Calibri"/>
                        </a:rPr>
                        <a:t>PPp-24</a:t>
                      </a:r>
                      <a:endParaRPr lang="pl-PL" sz="1000" dirty="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solidFill>
                            <a:srgbClr val="000000"/>
                          </a:solidFill>
                          <a:latin typeface="Calibri"/>
                          <a:ea typeface="Calibri"/>
                          <a:cs typeface="Calibri"/>
                        </a:rPr>
                        <a:t>Okazałe drzewo przy  drodze leśnej</a:t>
                      </a:r>
                      <a:endParaRPr lang="pl-PL" sz="1000" dirty="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latin typeface="Calibri"/>
                          <a:ea typeface="Calibri"/>
                          <a:cs typeface="Calibri"/>
                        </a:rPr>
                        <a:t>Buk pospolity </a:t>
                      </a:r>
                      <a:endParaRPr lang="pl-PL" sz="1000" dirty="0">
                        <a:latin typeface="Calibri"/>
                        <a:ea typeface="Calibri"/>
                        <a:cs typeface="Times New Roman"/>
                      </a:endParaRPr>
                    </a:p>
                    <a:p>
                      <a:pPr algn="ctr">
                        <a:lnSpc>
                          <a:spcPct val="115000"/>
                        </a:lnSpc>
                        <a:spcAft>
                          <a:spcPts val="0"/>
                        </a:spcAft>
                        <a:tabLst>
                          <a:tab pos="449580" algn="l"/>
                        </a:tabLst>
                      </a:pPr>
                      <a:r>
                        <a:rPr lang="pl-PL" sz="1000" dirty="0" err="1">
                          <a:latin typeface="Calibri"/>
                          <a:ea typeface="Calibri"/>
                          <a:cs typeface="Calibri"/>
                        </a:rPr>
                        <a:t>Fagus</a:t>
                      </a:r>
                      <a:r>
                        <a:rPr lang="pl-PL" sz="1000" dirty="0">
                          <a:latin typeface="Calibri"/>
                          <a:ea typeface="Calibri"/>
                          <a:cs typeface="Calibri"/>
                        </a:rPr>
                        <a:t> </a:t>
                      </a:r>
                      <a:r>
                        <a:rPr lang="pl-PL" sz="1000" dirty="0" err="1">
                          <a:latin typeface="Calibri"/>
                          <a:ea typeface="Calibri"/>
                          <a:cs typeface="Calibri"/>
                        </a:rPr>
                        <a:t>sylvatica</a:t>
                      </a:r>
                      <a:endParaRPr lang="pl-PL" sz="1000" dirty="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430 cm</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Gunice, Nadl. Trzebież oddz. 631 i</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Stan dobry, choć dolne konary martwe i pień eksponowany od południa</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9023">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PPp-25</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w starym parku</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dirty="0">
                          <a:latin typeface="Calibri"/>
                          <a:ea typeface="Calibri"/>
                          <a:cs typeface="Calibri"/>
                        </a:rPr>
                        <a:t>Dąb szypułkowy</a:t>
                      </a:r>
                      <a:endParaRPr lang="pl-PL" sz="1000" dirty="0">
                        <a:latin typeface="Calibri"/>
                        <a:ea typeface="Calibri"/>
                        <a:cs typeface="Times New Roman"/>
                      </a:endParaRPr>
                    </a:p>
                    <a:p>
                      <a:pPr algn="ctr">
                        <a:lnSpc>
                          <a:spcPct val="115000"/>
                        </a:lnSpc>
                        <a:spcAft>
                          <a:spcPts val="0"/>
                        </a:spcAft>
                        <a:tabLst>
                          <a:tab pos="449580" algn="l"/>
                        </a:tabLst>
                      </a:pPr>
                      <a:r>
                        <a:rPr lang="pl-PL" sz="1000" dirty="0" err="1">
                          <a:latin typeface="Calibri"/>
                          <a:ea typeface="Calibri"/>
                          <a:cs typeface="Calibri"/>
                        </a:rPr>
                        <a:t>Quercus</a:t>
                      </a:r>
                      <a:r>
                        <a:rPr lang="pl-PL" sz="1000" dirty="0">
                          <a:latin typeface="Calibri"/>
                          <a:ea typeface="Calibri"/>
                          <a:cs typeface="Calibri"/>
                        </a:rPr>
                        <a:t> </a:t>
                      </a:r>
                      <a:r>
                        <a:rPr lang="pl-PL" sz="1000" dirty="0" err="1">
                          <a:latin typeface="Calibri"/>
                          <a:ea typeface="Calibri"/>
                          <a:cs typeface="Calibri"/>
                        </a:rPr>
                        <a:t>robur</a:t>
                      </a:r>
                      <a:endParaRPr lang="pl-PL" sz="1000" dirty="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410 cm</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Gunice, Nadl. Trzebież oddz. 653 o</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Drzewo dziuplaste</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7070">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PPp-26</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w starym parku</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a:latin typeface="Calibri"/>
                          <a:ea typeface="Calibri"/>
                          <a:cs typeface="Calibri"/>
                        </a:rPr>
                        <a:t>Quercus robur</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470 cm</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Gunice, Nadl. Trzebież oddz. 653 o</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Jeden z dwóch pni rozdzielający się na 3-4 m odłamany – wnętrze pnia odsłonięte do poziomu gruntu</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9023">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PPp-27</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w starym parku</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a:latin typeface="Calibri"/>
                          <a:ea typeface="Calibri"/>
                          <a:cs typeface="Calibri"/>
                        </a:rPr>
                        <a:t>Quercus robur</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470 cm</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Gunice, Nadl. Trzebież oddz. 653 p</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Stan dobry</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9023">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PPp-28</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w starym parku</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a:latin typeface="Calibri"/>
                          <a:ea typeface="Calibri"/>
                          <a:cs typeface="Calibri"/>
                        </a:rPr>
                        <a:t>Quercus robur</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430 cm</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Gunice, Nadl. Trzebież oddz. 653 s</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Stan dobry</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535">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PPp-29</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w alei koło Karpina</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a:latin typeface="Calibri"/>
                          <a:ea typeface="Calibri"/>
                          <a:cs typeface="Calibri"/>
                        </a:rPr>
                        <a:t>Quercus robur</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370 cm</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Karpin – aleja przy drodze gruntowej na południe od miejscowości</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latin typeface="Calibri"/>
                          <a:ea typeface="Calibri"/>
                          <a:cs typeface="Calibri"/>
                        </a:rPr>
                        <a:t>Stan dobry (ew. grupa drzew z sąsiednimi </a:t>
                      </a:r>
                      <a:r>
                        <a:rPr lang="pl-PL" sz="1000" dirty="0" smtClean="0">
                          <a:latin typeface="Calibri"/>
                          <a:ea typeface="Calibri"/>
                          <a:cs typeface="Calibri"/>
                        </a:rPr>
                        <a:t>29-32)</a:t>
                      </a:r>
                      <a:endParaRPr lang="pl-PL" sz="1000" dirty="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535">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PPp-30</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w alei koło Karpina</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a:latin typeface="Calibri"/>
                          <a:ea typeface="Calibri"/>
                          <a:cs typeface="Calibri"/>
                        </a:rPr>
                        <a:t>Quercus robur</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420 cm</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Karpin – aleja przy drodze gruntowej na południe od miejscowości</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latin typeface="Calibri"/>
                          <a:ea typeface="Calibri"/>
                          <a:cs typeface="Calibri"/>
                        </a:rPr>
                        <a:t>Stan dobry (ew. grupa drzew z sąsiednimi </a:t>
                      </a:r>
                      <a:r>
                        <a:rPr lang="pl-PL" sz="1000" dirty="0" smtClean="0">
                          <a:latin typeface="Calibri"/>
                          <a:ea typeface="Calibri"/>
                          <a:cs typeface="Calibri"/>
                        </a:rPr>
                        <a:t>29-32)</a:t>
                      </a:r>
                      <a:endParaRPr lang="pl-PL" sz="1000" dirty="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535">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PPp-31</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solidFill>
                            <a:srgbClr val="000000"/>
                          </a:solidFill>
                          <a:latin typeface="Calibri"/>
                          <a:ea typeface="Calibri"/>
                          <a:cs typeface="Calibri"/>
                        </a:rPr>
                        <a:t>Okazałe drzewo w alei koło Karpina</a:t>
                      </a:r>
                      <a:endParaRPr lang="pl-PL" sz="1000" dirty="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a:latin typeface="Calibri"/>
                          <a:ea typeface="Calibri"/>
                          <a:cs typeface="Calibri"/>
                        </a:rPr>
                        <a:t>Quercus robur</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340 cm</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Karpin – aleja przy drodze gruntowej na południe od miejscowości</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latin typeface="Calibri"/>
                          <a:ea typeface="Calibri"/>
                          <a:cs typeface="Calibri"/>
                        </a:rPr>
                        <a:t>Stan dobry (ew. grupa drzew z sąsiednimi </a:t>
                      </a:r>
                      <a:r>
                        <a:rPr lang="pl-PL" sz="1000" dirty="0" smtClean="0">
                          <a:latin typeface="Calibri"/>
                          <a:ea typeface="Calibri"/>
                          <a:cs typeface="Calibri"/>
                        </a:rPr>
                        <a:t>29-32)</a:t>
                      </a:r>
                      <a:endParaRPr lang="pl-PL" sz="1000" dirty="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535">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PPp-32</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solidFill>
                            <a:srgbClr val="000000"/>
                          </a:solidFill>
                          <a:latin typeface="Calibri"/>
                          <a:ea typeface="Calibri"/>
                          <a:cs typeface="Calibri"/>
                        </a:rPr>
                        <a:t>Okazałe drzewo w alei koło Karpina</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a:latin typeface="Calibri"/>
                          <a:ea typeface="Calibri"/>
                          <a:cs typeface="Calibri"/>
                        </a:rPr>
                        <a:t>Quercus robur</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390 cm</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Karpin – aleja przy drodze gruntowej na południe od miejscowości</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latin typeface="Calibri"/>
                          <a:ea typeface="Calibri"/>
                          <a:cs typeface="Calibri"/>
                        </a:rPr>
                        <a:t>Stan dobry (ew. grupa drzew z sąsiednimi </a:t>
                      </a:r>
                      <a:r>
                        <a:rPr lang="pl-PL" sz="1000" dirty="0" smtClean="0">
                          <a:latin typeface="Calibri"/>
                          <a:ea typeface="Calibri"/>
                          <a:cs typeface="Calibri"/>
                        </a:rPr>
                        <a:t>29-32)</a:t>
                      </a:r>
                      <a:endParaRPr lang="pl-PL" sz="1000" dirty="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7070">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a:t>
                      </a:r>
                      <a:r>
                        <a:rPr lang="pl-PL" sz="1000" baseline="30000">
                          <a:solidFill>
                            <a:srgbClr val="000000"/>
                          </a:solidFill>
                          <a:latin typeface="Calibri"/>
                          <a:ea typeface="Calibri"/>
                          <a:cs typeface="Calibri"/>
                        </a:rPr>
                        <a:t>1</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solidFill>
                            <a:srgbClr val="000000"/>
                          </a:solidFill>
                          <a:latin typeface="Calibri"/>
                          <a:ea typeface="Calibri"/>
                          <a:cs typeface="Calibri"/>
                        </a:rPr>
                        <a:t>Okazałe, eksponowane drzewo przy skrzyżowaniu dróg</a:t>
                      </a:r>
                      <a:endParaRPr lang="pl-PL" sz="1000" dirty="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a:latin typeface="Calibri"/>
                          <a:ea typeface="Calibri"/>
                          <a:cs typeface="Calibri"/>
                        </a:rPr>
                        <a:t>Quercus robur</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460 cm</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Police Mścięcino, przy skrzyżowaniu ul. Cisowej, Asfaltowej i Klonowej, dz. nr 89</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latin typeface="Calibri"/>
                          <a:ea typeface="Calibri"/>
                          <a:cs typeface="Calibri"/>
                        </a:rPr>
                        <a:t>Stan zły, duży ubytek u nasady pnia – ze względu na lokalizację wymaga ochrony konserwatorskiej</a:t>
                      </a:r>
                      <a:endParaRPr lang="pl-PL" sz="1000" dirty="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6093">
                <a:tc>
                  <a:txBody>
                    <a:bodyPr/>
                    <a:lstStyle/>
                    <a:p>
                      <a:pPr algn="ctr">
                        <a:lnSpc>
                          <a:spcPct val="115000"/>
                        </a:lnSpc>
                        <a:spcAft>
                          <a:spcPts val="0"/>
                        </a:spcAft>
                        <a:tabLst>
                          <a:tab pos="449580" algn="l"/>
                        </a:tabLst>
                      </a:pPr>
                      <a:r>
                        <a:rPr lang="pl-PL" sz="1000" dirty="0">
                          <a:solidFill>
                            <a:srgbClr val="000000"/>
                          </a:solidFill>
                          <a:latin typeface="Calibri"/>
                          <a:ea typeface="Calibri"/>
                          <a:cs typeface="Calibri"/>
                        </a:rPr>
                        <a:t>-</a:t>
                      </a:r>
                      <a:r>
                        <a:rPr lang="pl-PL" sz="1000" baseline="30000" dirty="0">
                          <a:solidFill>
                            <a:srgbClr val="000000"/>
                          </a:solidFill>
                          <a:latin typeface="Calibri"/>
                          <a:ea typeface="Calibri"/>
                          <a:cs typeface="Calibri"/>
                        </a:rPr>
                        <a:t>2</a:t>
                      </a:r>
                      <a:endParaRPr lang="pl-PL" sz="1000" dirty="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solidFill>
                            <a:srgbClr val="000000"/>
                          </a:solidFill>
                          <a:latin typeface="Calibri"/>
                          <a:ea typeface="Calibri"/>
                          <a:cs typeface="Calibri"/>
                        </a:rPr>
                        <a:t>Okazałe, eksponowane drzewo przy przystanku autobusowym</a:t>
                      </a:r>
                      <a:endParaRPr lang="pl-PL" sz="1000" dirty="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latin typeface="Calibri"/>
                          <a:ea typeface="Calibri"/>
                          <a:cs typeface="Calibri"/>
                        </a:rPr>
                        <a:t>Dąb szypułkowy</a:t>
                      </a:r>
                      <a:endParaRPr lang="pl-PL" sz="1000">
                        <a:latin typeface="Calibri"/>
                        <a:ea typeface="Calibri"/>
                        <a:cs typeface="Times New Roman"/>
                      </a:endParaRPr>
                    </a:p>
                    <a:p>
                      <a:pPr algn="ctr">
                        <a:lnSpc>
                          <a:spcPct val="115000"/>
                        </a:lnSpc>
                        <a:spcAft>
                          <a:spcPts val="0"/>
                        </a:spcAft>
                        <a:tabLst>
                          <a:tab pos="449580" algn="l"/>
                        </a:tabLst>
                      </a:pPr>
                      <a:r>
                        <a:rPr lang="pl-PL" sz="1000">
                          <a:latin typeface="Calibri"/>
                          <a:ea typeface="Calibri"/>
                          <a:cs typeface="Calibri"/>
                        </a:rPr>
                        <a:t>Quercus robur</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49580" algn="l"/>
                        </a:tabLst>
                      </a:pPr>
                      <a:r>
                        <a:rPr lang="pl-PL" sz="1000">
                          <a:solidFill>
                            <a:srgbClr val="000000"/>
                          </a:solidFill>
                          <a:latin typeface="Calibri"/>
                          <a:ea typeface="Calibri"/>
                          <a:cs typeface="Calibri"/>
                        </a:rPr>
                        <a:t>410 cm</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a:latin typeface="Calibri"/>
                          <a:ea typeface="Calibri"/>
                          <a:cs typeface="Calibri"/>
                        </a:rPr>
                        <a:t>Police Mścięcino, przy ul. Asfaltowej, dz. nr 196/1</a:t>
                      </a:r>
                      <a:endParaRPr lang="pl-PL" sz="100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449580" algn="l"/>
                        </a:tabLst>
                      </a:pPr>
                      <a:r>
                        <a:rPr lang="pl-PL" sz="1000" dirty="0">
                          <a:latin typeface="Calibri"/>
                          <a:ea typeface="Calibri"/>
                          <a:cs typeface="Calibri"/>
                        </a:rPr>
                        <a:t>Stan zły, ułamany wierzchołek, u nasady pnia widoczna martwica – ze względu na lokalizację wymaga ochrony konserwatorskiej</a:t>
                      </a:r>
                      <a:endParaRPr lang="pl-PL" sz="1000" dirty="0">
                        <a:latin typeface="Calibri"/>
                        <a:ea typeface="Calibri"/>
                        <a:cs typeface="Times New Roman"/>
                      </a:endParaRPr>
                    </a:p>
                  </a:txBody>
                  <a:tcPr marL="26634" marR="266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Tabela 7"/>
          <p:cNvGraphicFramePr>
            <a:graphicFrameLocks noGrp="1"/>
          </p:cNvGraphicFramePr>
          <p:nvPr>
            <p:extLst>
              <p:ext uri="{D42A27DB-BD31-4B8C-83A1-F6EECF244321}">
                <p14:modId xmlns:p14="http://schemas.microsoft.com/office/powerpoint/2010/main" val="2220063989"/>
              </p:ext>
            </p:extLst>
          </p:nvPr>
        </p:nvGraphicFramePr>
        <p:xfrm>
          <a:off x="358384" y="836712"/>
          <a:ext cx="8424937" cy="438843"/>
        </p:xfrm>
        <a:graphic>
          <a:graphicData uri="http://schemas.openxmlformats.org/drawingml/2006/table">
            <a:tbl>
              <a:tblPr/>
              <a:tblGrid>
                <a:gridCol w="288032"/>
                <a:gridCol w="1368152"/>
                <a:gridCol w="1584176"/>
                <a:gridCol w="792088"/>
                <a:gridCol w="2088232"/>
                <a:gridCol w="2304257"/>
              </a:tblGrid>
              <a:tr h="438843">
                <a:tc>
                  <a:txBody>
                    <a:bodyPr/>
                    <a:lstStyle/>
                    <a:p>
                      <a:pPr algn="ctr">
                        <a:lnSpc>
                          <a:spcPct val="115000"/>
                        </a:lnSpc>
                        <a:spcAft>
                          <a:spcPts val="0"/>
                        </a:spcAft>
                      </a:pPr>
                      <a:r>
                        <a:rPr lang="pl-PL" sz="1000" b="1" dirty="0" smtClean="0">
                          <a:solidFill>
                            <a:srgbClr val="000000"/>
                          </a:solidFill>
                          <a:latin typeface="Calibri"/>
                          <a:ea typeface="Calibri"/>
                          <a:cs typeface="Calibri"/>
                        </a:rPr>
                        <a:t>Symbol</a:t>
                      </a:r>
                      <a:endParaRPr lang="pl-PL" sz="1000" dirty="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dirty="0">
                          <a:solidFill>
                            <a:srgbClr val="000000"/>
                          </a:solidFill>
                          <a:latin typeface="Calibri"/>
                          <a:ea typeface="Calibri"/>
                          <a:cs typeface="Calibri"/>
                        </a:rPr>
                        <a:t>Opis</a:t>
                      </a:r>
                      <a:endParaRPr lang="pl-PL" sz="1000" dirty="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a:solidFill>
                            <a:srgbClr val="000000"/>
                          </a:solidFill>
                          <a:latin typeface="Calibri"/>
                          <a:ea typeface="Calibri"/>
                          <a:cs typeface="Calibri"/>
                        </a:rPr>
                        <a:t>Gatunek</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a:solidFill>
                            <a:srgbClr val="000000"/>
                          </a:solidFill>
                          <a:latin typeface="Calibri"/>
                          <a:ea typeface="Calibri"/>
                          <a:cs typeface="Calibri"/>
                        </a:rPr>
                        <a:t>obwód</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a:solidFill>
                            <a:srgbClr val="000000"/>
                          </a:solidFill>
                          <a:latin typeface="Calibri"/>
                          <a:ea typeface="Calibri"/>
                          <a:cs typeface="Calibri"/>
                        </a:rPr>
                        <a:t>Lokalizacja</a:t>
                      </a:r>
                      <a:endParaRPr lang="pl-PL" sz="100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90" algn="ctr">
                        <a:lnSpc>
                          <a:spcPct val="115000"/>
                        </a:lnSpc>
                        <a:spcAft>
                          <a:spcPts val="0"/>
                        </a:spcAft>
                      </a:pPr>
                      <a:r>
                        <a:rPr lang="pl-PL" sz="1000" b="1" dirty="0">
                          <a:solidFill>
                            <a:srgbClr val="000000"/>
                          </a:solidFill>
                          <a:latin typeface="Calibri"/>
                          <a:ea typeface="Calibri"/>
                          <a:cs typeface="Calibri"/>
                        </a:rPr>
                        <a:t>Uwagi</a:t>
                      </a:r>
                      <a:endParaRPr lang="pl-PL" sz="1000" dirty="0">
                        <a:latin typeface="Calibri"/>
                        <a:ea typeface="Calibri"/>
                        <a:cs typeface="Times New Roman"/>
                      </a:endParaRPr>
                    </a:p>
                  </a:txBody>
                  <a:tcPr marL="30953" marR="309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Obraz 3"/>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
        <p:nvSpPr>
          <p:cNvPr id="2" name="Prostokąt 1"/>
          <p:cNvSpPr/>
          <p:nvPr/>
        </p:nvSpPr>
        <p:spPr>
          <a:xfrm>
            <a:off x="358384" y="6342137"/>
            <a:ext cx="6174432" cy="507831"/>
          </a:xfrm>
          <a:prstGeom prst="rect">
            <a:avLst/>
          </a:prstGeom>
        </p:spPr>
        <p:txBody>
          <a:bodyPr wrap="square">
            <a:spAutoFit/>
          </a:bodyPr>
          <a:lstStyle/>
          <a:p>
            <a:pPr algn="just">
              <a:spcBef>
                <a:spcPts val="600"/>
              </a:spcBef>
              <a:spcAft>
                <a:spcPts val="0"/>
              </a:spcAft>
            </a:pPr>
            <a:r>
              <a:rPr lang="pl-PL" sz="1050" baseline="30000" dirty="0">
                <a:latin typeface="Calibri" panose="020F0502020204030204" pitchFamily="34" charset="0"/>
                <a:ea typeface="Calibri" panose="020F0502020204030204" pitchFamily="34" charset="0"/>
                <a:cs typeface="Times New Roman" panose="02020603050405020304" pitchFamily="18" charset="0"/>
              </a:rPr>
              <a:t>1</a:t>
            </a:r>
            <a:r>
              <a:rPr lang="pl-PL" sz="1050" dirty="0">
                <a:latin typeface="Calibri" panose="020F0502020204030204" pitchFamily="34" charset="0"/>
                <a:ea typeface="Calibri" panose="020F0502020204030204" pitchFamily="34" charset="0"/>
                <a:cs typeface="Times New Roman" panose="02020603050405020304" pitchFamily="18" charset="0"/>
              </a:rPr>
              <a:t> Ze względu na stan zdrowotny i lokalizację drzewo nie powinno być obejmowane ochroną prawną.</a:t>
            </a:r>
          </a:p>
          <a:p>
            <a:pPr algn="just">
              <a:spcBef>
                <a:spcPts val="600"/>
              </a:spcBef>
              <a:spcAft>
                <a:spcPts val="0"/>
              </a:spcAft>
            </a:pPr>
            <a:r>
              <a:rPr lang="pl-PL" sz="1050" baseline="30000" dirty="0">
                <a:latin typeface="Calibri" panose="020F0502020204030204" pitchFamily="34" charset="0"/>
                <a:ea typeface="Calibri" panose="020F0502020204030204" pitchFamily="34" charset="0"/>
                <a:cs typeface="Times New Roman" panose="02020603050405020304" pitchFamily="18" charset="0"/>
              </a:rPr>
              <a:t>2</a:t>
            </a:r>
            <a:r>
              <a:rPr lang="pl-PL" sz="1050" dirty="0">
                <a:latin typeface="Calibri" panose="020F0502020204030204" pitchFamily="34" charset="0"/>
                <a:ea typeface="Calibri" panose="020F0502020204030204" pitchFamily="34" charset="0"/>
                <a:cs typeface="Times New Roman" panose="02020603050405020304" pitchFamily="18" charset="0"/>
              </a:rPr>
              <a:t> Ze względu na stan zdrowotny i lokalizację drzewo nie powinno być obejmowane ochroną prawną.</a:t>
            </a:r>
            <a:endParaRPr lang="pl-PL"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xmlns="" id="{D5DD1588-D7E2-B34B-878E-1A98C96123A0}"/>
              </a:ext>
            </a:extLst>
          </p:cNvPr>
          <p:cNvSpPr/>
          <p:nvPr/>
        </p:nvSpPr>
        <p:spPr>
          <a:xfrm>
            <a:off x="179512" y="620688"/>
            <a:ext cx="8846050" cy="3016210"/>
          </a:xfrm>
          <a:prstGeom prst="rect">
            <a:avLst/>
          </a:prstGeom>
        </p:spPr>
        <p:txBody>
          <a:bodyPr wrap="square">
            <a:spAutoFit/>
          </a:bodyPr>
          <a:lstStyle/>
          <a:p>
            <a:pPr algn="ctr">
              <a:spcBef>
                <a:spcPts val="1200"/>
              </a:spcBef>
              <a:spcAft>
                <a:spcPts val="0"/>
              </a:spcAft>
            </a:pPr>
            <a:r>
              <a:rPr lang="pl-PL" sz="1600" b="1" dirty="0" smtClean="0">
                <a:solidFill>
                  <a:srgbClr val="4F81BD"/>
                </a:solidFill>
                <a:latin typeface="Calibri" panose="020F0502020204030204" pitchFamily="34" charset="0"/>
                <a:ea typeface="Times New Roman" panose="02020603050405020304" pitchFamily="18" charset="0"/>
                <a:cs typeface="Times New Roman" panose="02020603050405020304" pitchFamily="18" charset="0"/>
              </a:rPr>
              <a:t>FAUNA </a:t>
            </a:r>
            <a:r>
              <a:rPr lang="pl-PL" sz="1600" b="1" dirty="0">
                <a:solidFill>
                  <a:srgbClr val="4F81BD"/>
                </a:solidFill>
                <a:latin typeface="Calibri" panose="020F0502020204030204" pitchFamily="34" charset="0"/>
                <a:ea typeface="Times New Roman" panose="02020603050405020304" pitchFamily="18" charset="0"/>
                <a:cs typeface="Times New Roman" panose="02020603050405020304" pitchFamily="18" charset="0"/>
              </a:rPr>
              <a:t>GMINY NA TLE FAUNY WOJEWÓDZTWA </a:t>
            </a:r>
            <a:r>
              <a:rPr lang="pl-PL" sz="1600" b="1" dirty="0" smtClean="0">
                <a:solidFill>
                  <a:srgbClr val="4F81BD"/>
                </a:solidFill>
                <a:latin typeface="Calibri" panose="020F0502020204030204" pitchFamily="34" charset="0"/>
                <a:ea typeface="Times New Roman" panose="02020603050405020304" pitchFamily="18" charset="0"/>
                <a:cs typeface="Times New Roman" panose="02020603050405020304" pitchFamily="18" charset="0"/>
              </a:rPr>
              <a:t>ZACHODNIOPOMORSKIEGO</a:t>
            </a:r>
          </a:p>
          <a:p>
            <a:pPr algn="ctr">
              <a:spcAft>
                <a:spcPts val="0"/>
              </a:spcAft>
            </a:pPr>
            <a:endParaRPr lang="pl-PL" sz="1400" b="1"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indent="449580" algn="just">
              <a:spcAft>
                <a:spcPts val="0"/>
              </a:spcAft>
            </a:pPr>
            <a:r>
              <a:rPr lang="pl-PL" sz="1600" dirty="0">
                <a:latin typeface="Calibri" panose="020F0502020204030204" pitchFamily="34" charset="0"/>
                <a:ea typeface="Calibri" panose="020F0502020204030204" pitchFamily="34" charset="0"/>
                <a:cs typeface="Times New Roman" panose="02020603050405020304" pitchFamily="18" charset="0"/>
              </a:rPr>
              <a:t>W porównaniu z innymi gminami fauna gminy Police odznacza się bardzo dużą różnorodnością. Wpływ na to ma przede wszystkim obecność w granicach gminy jez. Świdwie i Odry wraz z wyspami i terenami przyległymi. Na duże zróżnicowanie faunistyczne wpływa również obecność wielu mniejszych rzek i cieków, obecność jezior – Karpino, bagien i oczek wodnych, parków oraz leżącej częściowo w granicach gminy Puszczy Wkrzańskiej. Rzeka Odra to jeden z najważniejszych korytarzy ekologicznych w Polsce.</a:t>
            </a:r>
          </a:p>
          <a:p>
            <a:pPr algn="just">
              <a:spcAft>
                <a:spcPts val="0"/>
              </a:spcAft>
            </a:pPr>
            <a:r>
              <a:rPr lang="pl-PL" sz="1600" dirty="0">
                <a:latin typeface="Calibri" panose="020F0502020204030204" pitchFamily="34" charset="0"/>
                <a:ea typeface="Calibri" panose="020F0502020204030204" pitchFamily="34" charset="0"/>
                <a:cs typeface="Times New Roman" panose="02020603050405020304" pitchFamily="18" charset="0"/>
              </a:rPr>
              <a:t>	Pomimo tego, że w ciągu ostatnich lat z gminy wycofała się część gatunków zwierząt – w wyniku przede wszystkim intensywnej zabudowy, niszczenia lub znacznego przekształcania zbiorników wodnych, zaniechania uprawy </a:t>
            </a:r>
            <a:r>
              <a:rPr lang="pl-PL" sz="1600" dirty="0" smtClean="0">
                <a:latin typeface="Calibri" panose="020F0502020204030204" pitchFamily="34" charset="0"/>
                <a:ea typeface="Calibri" panose="020F0502020204030204" pitchFamily="34" charset="0"/>
                <a:cs typeface="Times New Roman" panose="02020603050405020304" pitchFamily="18" charset="0"/>
              </a:rPr>
              <a:t>pól, </a:t>
            </a:r>
            <a:r>
              <a:rPr lang="pl-PL" sz="1600" dirty="0">
                <a:latin typeface="Calibri" panose="020F0502020204030204" pitchFamily="34" charset="0"/>
                <a:ea typeface="Calibri" panose="020F0502020204030204" pitchFamily="34" charset="0"/>
                <a:cs typeface="Times New Roman" panose="02020603050405020304" pitchFamily="18" charset="0"/>
              </a:rPr>
              <a:t>łąk i pastwisk – gmina Police charakteryzuje się w dalszym ciągu bardzo dużym zróżnicowaniem gatunkowym.</a:t>
            </a:r>
          </a:p>
        </p:txBody>
      </p:sp>
      <p:pic>
        <p:nvPicPr>
          <p:cNvPr id="5" name="Obraz 4">
            <a:extLst>
              <a:ext uri="{FF2B5EF4-FFF2-40B4-BE49-F238E27FC236}">
                <a16:creationId xmlns:a16="http://schemas.microsoft.com/office/drawing/2014/main" xmlns="" id="{53918085-2638-484E-B018-C2B8A2203EB0}"/>
              </a:ext>
            </a:extLst>
          </p:cNvPr>
          <p:cNvPicPr>
            <a:picLocks noChangeAspect="1"/>
          </p:cNvPicPr>
          <p:nvPr/>
        </p:nvPicPr>
        <p:blipFill>
          <a:blip r:embed="rId2" cstate="print"/>
          <a:stretch>
            <a:fillRect/>
          </a:stretch>
        </p:blipFill>
        <p:spPr>
          <a:xfrm>
            <a:off x="611560" y="3545632"/>
            <a:ext cx="3312368" cy="3312368"/>
          </a:xfrm>
          <a:prstGeom prst="rect">
            <a:avLst/>
          </a:prstGeom>
        </p:spPr>
      </p:pic>
      <p:pic>
        <p:nvPicPr>
          <p:cNvPr id="3" name="Obraz 2">
            <a:extLst>
              <a:ext uri="{FF2B5EF4-FFF2-40B4-BE49-F238E27FC236}">
                <a16:creationId xmlns:a16="http://schemas.microsoft.com/office/drawing/2014/main" xmlns="" id="{69DB5FBD-1545-DA4E-ADCD-B349EEA82D6C}"/>
              </a:ext>
            </a:extLst>
          </p:cNvPr>
          <p:cNvPicPr>
            <a:picLocks noChangeAspect="1"/>
          </p:cNvPicPr>
          <p:nvPr/>
        </p:nvPicPr>
        <p:blipFill>
          <a:blip r:embed="rId3" cstate="print"/>
          <a:stretch>
            <a:fillRect/>
          </a:stretch>
        </p:blipFill>
        <p:spPr>
          <a:xfrm>
            <a:off x="4932040" y="3504603"/>
            <a:ext cx="3347864" cy="3348874"/>
          </a:xfrm>
          <a:prstGeom prst="rect">
            <a:avLst/>
          </a:prstGeom>
        </p:spPr>
      </p:pic>
      <p:pic>
        <p:nvPicPr>
          <p:cNvPr id="6" name="Obraz 5"/>
          <p:cNvPicPr/>
          <p:nvPr/>
        </p:nvPicPr>
        <p:blipFill>
          <a:blip r:embed="rId4">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extLst>
      <p:ext uri="{BB962C8B-B14F-4D97-AF65-F5344CB8AC3E}">
        <p14:creationId xmlns:p14="http://schemas.microsoft.com/office/powerpoint/2010/main" val="3861179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6BAFCA60-70FE-344D-92D4-E58261C28528}"/>
              </a:ext>
            </a:extLst>
          </p:cNvPr>
          <p:cNvSpPr/>
          <p:nvPr/>
        </p:nvSpPr>
        <p:spPr>
          <a:xfrm>
            <a:off x="172589" y="487096"/>
            <a:ext cx="8553236" cy="3561744"/>
          </a:xfrm>
          <a:prstGeom prst="rect">
            <a:avLst/>
          </a:prstGeom>
        </p:spPr>
        <p:txBody>
          <a:bodyPr wrap="square">
            <a:spAutoFit/>
          </a:bodyPr>
          <a:lstStyle/>
          <a:p>
            <a:pPr algn="ctr">
              <a:lnSpc>
                <a:spcPct val="115000"/>
              </a:lnSpc>
            </a:pPr>
            <a:endParaRPr lang="pl-PL" b="1" dirty="0" smtClean="0">
              <a:solidFill>
                <a:srgbClr val="4F81BD"/>
              </a:solidFill>
              <a:latin typeface="Calibri" panose="020F0502020204030204" pitchFamily="34" charset="0"/>
              <a:cs typeface="Times New Roman" panose="02020603050405020304" pitchFamily="18" charset="0"/>
            </a:endParaRPr>
          </a:p>
          <a:p>
            <a:pPr algn="ctr">
              <a:lnSpc>
                <a:spcPct val="115000"/>
              </a:lnSpc>
            </a:pPr>
            <a:r>
              <a:rPr lang="pl-PL" sz="1600" b="1" dirty="0" smtClean="0">
                <a:solidFill>
                  <a:srgbClr val="4F81BD"/>
                </a:solidFill>
                <a:latin typeface="Calibri" panose="020F0502020204030204" pitchFamily="34" charset="0"/>
                <a:cs typeface="Times New Roman" panose="02020603050405020304" pitchFamily="18" charset="0"/>
              </a:rPr>
              <a:t>FAUNISTYCZNA </a:t>
            </a:r>
            <a:r>
              <a:rPr lang="pl-PL" sz="1600" b="1" dirty="0">
                <a:solidFill>
                  <a:srgbClr val="4F81BD"/>
                </a:solidFill>
                <a:latin typeface="Calibri" panose="020F0502020204030204" pitchFamily="34" charset="0"/>
                <a:cs typeface="Times New Roman" panose="02020603050405020304" pitchFamily="18" charset="0"/>
              </a:rPr>
              <a:t>WARTOŚĆ GMINY POLICE </a:t>
            </a:r>
            <a:endParaRPr lang="pl-PL" sz="1600" b="1" dirty="0" smtClean="0">
              <a:solidFill>
                <a:srgbClr val="4F81BD"/>
              </a:solidFill>
              <a:latin typeface="Calibri" panose="020F0502020204030204" pitchFamily="34" charset="0"/>
              <a:cs typeface="Times New Roman" panose="02020603050405020304" pitchFamily="18" charset="0"/>
            </a:endParaRPr>
          </a:p>
          <a:p>
            <a:pPr algn="ctr">
              <a:lnSpc>
                <a:spcPct val="115000"/>
              </a:lnSpc>
            </a:pPr>
            <a:endParaRPr lang="pl-PL" sz="900" b="1" dirty="0">
              <a:solidFill>
                <a:srgbClr val="4F81BD"/>
              </a:solidFill>
              <a:latin typeface="Calibri" panose="020F0502020204030204" pitchFamily="34" charset="0"/>
              <a:cs typeface="Times New Roman" panose="02020603050405020304" pitchFamily="18" charset="0"/>
            </a:endParaRPr>
          </a:p>
          <a:p>
            <a:pPr indent="449580" algn="just"/>
            <a:r>
              <a:rPr lang="pl-PL" sz="1600" dirty="0">
                <a:latin typeface="Calibri" panose="020F0502020204030204" pitchFamily="34" charset="0"/>
                <a:ea typeface="Times New Roman" panose="02020603050405020304" pitchFamily="18" charset="0"/>
                <a:cs typeface="Calibri" panose="020F0502020204030204" pitchFamily="34" charset="0"/>
              </a:rPr>
              <a:t>Inwentaryzacja przyrodnicza przeprowadzona w obrębie Gminy Police, uzupełniona danymi </a:t>
            </a:r>
            <a:r>
              <a:rPr lang="pl-PL" sz="1600" dirty="0" smtClean="0">
                <a:latin typeface="Calibri" panose="020F0502020204030204" pitchFamily="34" charset="0"/>
                <a:ea typeface="Times New Roman" panose="02020603050405020304" pitchFamily="18" charset="0"/>
                <a:cs typeface="Calibri" panose="020F0502020204030204" pitchFamily="34" charset="0"/>
              </a:rPr>
              <a:t>z literatury </a:t>
            </a:r>
            <a:r>
              <a:rPr lang="pl-PL" sz="1600" dirty="0">
                <a:latin typeface="Calibri" panose="020F0502020204030204" pitchFamily="34" charset="0"/>
                <a:ea typeface="Times New Roman" panose="02020603050405020304" pitchFamily="18" charset="0"/>
                <a:cs typeface="Calibri" panose="020F0502020204030204" pitchFamily="34" charset="0"/>
              </a:rPr>
              <a:t>oraz stron internetowych dostarczyła bogatych informacji o jej walorach faunistycznych. W obszarze gminy zlokalizowano cenne faunistycznie obszary, dla których zaproponowano formy ochronne. Gmina Police stanowi obszar o bardzo dużych walorach faunistycznych. O bogactwie fauny świadczą stwierdzone cenne gatunki zwierząt m.in. bąk, derkacz, zielonka, kropiatka, błotniak stawowy, żuraw, rybitwa rzeczna i gąsiorek. Na obszarze Gminy Police opisano: </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itchFamily="2" charset="2"/>
              <a:buChar char=""/>
            </a:pPr>
            <a:r>
              <a:rPr lang="pl-PL" sz="1600" dirty="0">
                <a:latin typeface="Calibri" panose="020F0502020204030204" pitchFamily="34" charset="0"/>
                <a:ea typeface="Times New Roman" panose="02020603050405020304" pitchFamily="18" charset="0"/>
                <a:cs typeface="Calibri" panose="020F0502020204030204" pitchFamily="34" charset="0"/>
              </a:rPr>
              <a:t>24 </a:t>
            </a:r>
            <a:r>
              <a:rPr lang="pl-PL" sz="1600" dirty="0" smtClean="0">
                <a:latin typeface="Calibri" panose="020F0502020204030204" pitchFamily="34" charset="0"/>
                <a:ea typeface="Times New Roman" panose="02020603050405020304" pitchFamily="18" charset="0"/>
                <a:cs typeface="Calibri" panose="020F0502020204030204" pitchFamily="34" charset="0"/>
              </a:rPr>
              <a:t>gatunki </a:t>
            </a:r>
            <a:r>
              <a:rPr lang="pl-PL" sz="1600" dirty="0">
                <a:latin typeface="Calibri" panose="020F0502020204030204" pitchFamily="34" charset="0"/>
                <a:ea typeface="Times New Roman" panose="02020603050405020304" pitchFamily="18" charset="0"/>
                <a:cs typeface="Calibri" panose="020F0502020204030204" pitchFamily="34" charset="0"/>
              </a:rPr>
              <a:t>bezkręgowców;</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itchFamily="2" charset="2"/>
              <a:buChar char=""/>
            </a:pPr>
            <a:r>
              <a:rPr lang="pl-PL" sz="1600" dirty="0">
                <a:latin typeface="Calibri" panose="020F0502020204030204" pitchFamily="34" charset="0"/>
                <a:ea typeface="Times New Roman" panose="02020603050405020304" pitchFamily="18" charset="0"/>
                <a:cs typeface="Calibri" panose="020F0502020204030204" pitchFamily="34" charset="0"/>
              </a:rPr>
              <a:t>20 gatunków płazów i gadów,</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itchFamily="2" charset="2"/>
              <a:buChar char=""/>
            </a:pPr>
            <a:r>
              <a:rPr lang="pl-PL" sz="1600" dirty="0">
                <a:latin typeface="Calibri" panose="020F0502020204030204" pitchFamily="34" charset="0"/>
                <a:ea typeface="Times New Roman" panose="02020603050405020304" pitchFamily="18" charset="0"/>
                <a:cs typeface="Calibri" panose="020F0502020204030204" pitchFamily="34" charset="0"/>
              </a:rPr>
              <a:t>246 gatunków ptaków, w tym ujętych w Załączniku I Dyrektywy Ptasiej, ujętych w Polskiej Czerwonej Księdze Zwierząt oraz objętych ochroną strefową,</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itchFamily="2" charset="2"/>
              <a:buChar char=""/>
            </a:pPr>
            <a:r>
              <a:rPr lang="pl-PL" sz="1600" dirty="0">
                <a:latin typeface="Calibri" panose="020F0502020204030204" pitchFamily="34" charset="0"/>
                <a:ea typeface="Times New Roman" panose="02020603050405020304" pitchFamily="18" charset="0"/>
                <a:cs typeface="Calibri" panose="020F0502020204030204" pitchFamily="34" charset="0"/>
              </a:rPr>
              <a:t>39 gatunków ssaków, w tym gatunków ujętych w Załączniku II Dyrektywy Siedliskowej.</a:t>
            </a:r>
            <a:endParaRPr lang="pl-PL"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Obraz 5">
            <a:extLst>
              <a:ext uri="{FF2B5EF4-FFF2-40B4-BE49-F238E27FC236}">
                <a16:creationId xmlns:a16="http://schemas.microsoft.com/office/drawing/2014/main" xmlns="" id="{D22F13D3-B9ED-3E40-9550-ECA283306E2C}"/>
              </a:ext>
            </a:extLst>
          </p:cNvPr>
          <p:cNvPicPr>
            <a:picLocks noChangeAspect="1"/>
          </p:cNvPicPr>
          <p:nvPr/>
        </p:nvPicPr>
        <p:blipFill>
          <a:blip r:embed="rId2" cstate="print"/>
          <a:stretch>
            <a:fillRect/>
          </a:stretch>
        </p:blipFill>
        <p:spPr>
          <a:xfrm>
            <a:off x="172589" y="4048841"/>
            <a:ext cx="2808312" cy="2809159"/>
          </a:xfrm>
          <a:prstGeom prst="rect">
            <a:avLst/>
          </a:prstGeom>
        </p:spPr>
      </p:pic>
      <p:pic>
        <p:nvPicPr>
          <p:cNvPr id="10" name="Obraz 9">
            <a:extLst>
              <a:ext uri="{FF2B5EF4-FFF2-40B4-BE49-F238E27FC236}">
                <a16:creationId xmlns:a16="http://schemas.microsoft.com/office/drawing/2014/main" xmlns="" id="{224633C5-6C4E-364E-B63B-D9E173D431B4}"/>
              </a:ext>
            </a:extLst>
          </p:cNvPr>
          <p:cNvPicPr>
            <a:picLocks noChangeAspect="1"/>
          </p:cNvPicPr>
          <p:nvPr/>
        </p:nvPicPr>
        <p:blipFill>
          <a:blip r:embed="rId3" cstate="print"/>
          <a:stretch>
            <a:fillRect/>
          </a:stretch>
        </p:blipFill>
        <p:spPr>
          <a:xfrm>
            <a:off x="3173621" y="4003834"/>
            <a:ext cx="2806247" cy="2854166"/>
          </a:xfrm>
          <a:prstGeom prst="rect">
            <a:avLst/>
          </a:prstGeom>
        </p:spPr>
      </p:pic>
      <p:pic>
        <p:nvPicPr>
          <p:cNvPr id="11" name="Obraz 10">
            <a:extLst>
              <a:ext uri="{FF2B5EF4-FFF2-40B4-BE49-F238E27FC236}">
                <a16:creationId xmlns:a16="http://schemas.microsoft.com/office/drawing/2014/main" xmlns="" id="{FA35BD25-9F52-7E42-B457-26C96C64EA48}"/>
              </a:ext>
            </a:extLst>
          </p:cNvPr>
          <p:cNvPicPr>
            <a:picLocks noChangeAspect="1"/>
          </p:cNvPicPr>
          <p:nvPr/>
        </p:nvPicPr>
        <p:blipFill>
          <a:blip r:embed="rId4" cstate="print"/>
          <a:stretch>
            <a:fillRect/>
          </a:stretch>
        </p:blipFill>
        <p:spPr>
          <a:xfrm>
            <a:off x="6171198" y="4013335"/>
            <a:ext cx="2843808" cy="2844665"/>
          </a:xfrm>
          <a:prstGeom prst="rect">
            <a:avLst/>
          </a:prstGeom>
        </p:spPr>
      </p:pic>
      <p:pic>
        <p:nvPicPr>
          <p:cNvPr id="7" name="Obraz 6"/>
          <p:cNvPicPr/>
          <p:nvPr/>
        </p:nvPicPr>
        <p:blipFill>
          <a:blip r:embed="rId5">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extLst>
      <p:ext uri="{BB962C8B-B14F-4D97-AF65-F5344CB8AC3E}">
        <p14:creationId xmlns:p14="http://schemas.microsoft.com/office/powerpoint/2010/main" val="4021432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8CAE882-1969-AA4A-B92B-72CB906F6605}"/>
              </a:ext>
            </a:extLst>
          </p:cNvPr>
          <p:cNvSpPr>
            <a:spLocks noChangeArrowheads="1"/>
          </p:cNvSpPr>
          <p:nvPr/>
        </p:nvSpPr>
        <p:spPr bwMode="auto">
          <a:xfrm>
            <a:off x="179512" y="1176068"/>
            <a:ext cx="8928992" cy="471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26960" rIns="91440" bIns="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pl-PL" altLang="pl-PL" sz="1600" b="1" i="0" u="none" strike="noStrike" cap="none" normalizeH="0" baseline="0" dirty="0">
                <a:ln>
                  <a:noFill/>
                </a:ln>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CHARAKTERYSTYKA FAUNY WYMARŁEJ NA TERENIE </a:t>
            </a:r>
            <a:r>
              <a:rPr kumimoji="0" lang="pl-PL" altLang="pl-PL" sz="1600" b="1" i="0" u="none" strike="noStrike" cap="none" normalizeH="0" baseline="0" dirty="0" smtClean="0">
                <a:ln>
                  <a:noFill/>
                </a:ln>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rPr>
              <a:t>GMINY</a:t>
            </a:r>
          </a:p>
          <a:p>
            <a:pPr marL="0" marR="0" lvl="0" indent="449263" algn="ctr" defTabSz="914400" rtl="0" eaLnBrk="0" fontAlgn="base" latinLnBrk="0" hangingPunct="0">
              <a:lnSpc>
                <a:spcPct val="100000"/>
              </a:lnSpc>
              <a:spcBef>
                <a:spcPct val="0"/>
              </a:spcBef>
              <a:spcAft>
                <a:spcPct val="0"/>
              </a:spcAft>
              <a:buClrTx/>
              <a:buSzTx/>
              <a:buFontTx/>
              <a:buNone/>
              <a:tabLst/>
            </a:pPr>
            <a:endParaRPr kumimoji="0" lang="pl-PL" altLang="pl-PL" sz="1600" b="1" i="0" u="none" strike="noStrike" cap="none" normalizeH="0" baseline="0" dirty="0">
              <a:ln>
                <a:noFill/>
              </a:ln>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altLang="pl-PL"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Żagnica zielona</a:t>
            </a:r>
            <a:r>
              <a:rPr kumimoji="0" lang="pl-PL" altLang="pl-PL" sz="1400" b="1" i="0" u="sng" strike="noStrike" cap="none" normalizeH="0" baseline="0" dirty="0">
                <a:ln>
                  <a:noFill/>
                </a:ln>
                <a:solidFill>
                  <a:srgbClr val="008080"/>
                </a:solidFill>
                <a:effectLst/>
                <a:latin typeface="Calibri" panose="020F0502020204030204" pitchFamily="34" charset="0"/>
                <a:ea typeface="Calibri" panose="020F0502020204030204" pitchFamily="34" charset="0"/>
                <a:cs typeface="Calibri" panose="020F0502020204030204" pitchFamily="34" charset="0"/>
              </a:rPr>
              <a:t>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Aeshna</a:t>
            </a:r>
            <a:r>
              <a:rPr kumimoji="0" lang="pl-PL" altLang="pl-PL" sz="1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viridis</a:t>
            </a:r>
            <a:r>
              <a:rPr kumimoji="0" lang="pl-PL" altLang="pl-P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 podawana w poprzedniej waloryzacji przyrodniczej. Od tego czasu </a:t>
            </a:r>
            <a:r>
              <a:rPr kumimoji="0" lang="pl-PL" altLang="pl-PL" sz="1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brak</a:t>
            </a:r>
            <a:r>
              <a:rPr kumimoji="0" lang="pl-PL" altLang="pl-PL" sz="1400" b="0" i="0" u="none" strike="noStrike" cap="none" normalizeH="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l-PL" altLang="pl-PL" sz="1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stwierdzeń</a:t>
            </a:r>
            <a:r>
              <a:rPr kumimoji="0" lang="pl-PL" altLang="pl-P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kumimoji="0" lang="pl-PL" altLang="pl-PL" sz="14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altLang="pl-PL"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Żaba zwinka</a:t>
            </a:r>
            <a:r>
              <a:rPr kumimoji="0" lang="pl-PL" altLang="pl-PL" sz="1400" b="1" i="0" u="sng" strike="noStrike" cap="none" normalizeH="0" baseline="0" dirty="0">
                <a:ln>
                  <a:noFill/>
                </a:ln>
                <a:solidFill>
                  <a:srgbClr val="008080"/>
                </a:solidFill>
                <a:effectLst/>
                <a:latin typeface="Calibri" panose="020F0502020204030204" pitchFamily="34" charset="0"/>
                <a:ea typeface="Calibri" panose="020F0502020204030204" pitchFamily="34" charset="0"/>
                <a:cs typeface="Calibri" panose="020F0502020204030204" pitchFamily="34" charset="0"/>
              </a:rPr>
              <a:t> </a:t>
            </a:r>
            <a:r>
              <a:rPr kumimoji="0" lang="pl-PL" altLang="pl-PL" sz="1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Rana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dalmatiana</a:t>
            </a:r>
            <a:r>
              <a:rPr kumimoji="0" lang="pl-PL" altLang="pl-P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 błędne oznaczenie gatunku przy podawaniu stwierdzenia w poprzedniej waloryzacji </a:t>
            </a:r>
            <a:r>
              <a:rPr kumimoji="0" lang="pl-PL" altLang="pl-PL" sz="1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przyrodniczej.</a:t>
            </a:r>
            <a:endParaRPr lang="pl-PL" altLang="pl-PL" sz="1400" dirty="0"/>
          </a:p>
          <a:p>
            <a:pPr marL="0" marR="0" lvl="0" indent="0" algn="just" defTabSz="914400" rtl="0" eaLnBrk="0" fontAlgn="base" latinLnBrk="0" hangingPunct="0">
              <a:lnSpc>
                <a:spcPct val="100000"/>
              </a:lnSpc>
              <a:spcBef>
                <a:spcPct val="0"/>
              </a:spcBef>
              <a:spcAft>
                <a:spcPct val="0"/>
              </a:spcAft>
              <a:buClrTx/>
              <a:buSzTx/>
              <a:buFontTx/>
              <a:buNone/>
              <a:tabLst/>
            </a:pPr>
            <a:r>
              <a:rPr kumimoji="0" lang="pl-PL" altLang="pl-PL" sz="14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Gniewosz </a:t>
            </a:r>
            <a:r>
              <a:rPr kumimoji="0" lang="pl-PL" altLang="pl-PL"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plamisty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Coronella</a:t>
            </a:r>
            <a:r>
              <a:rPr kumimoji="0" lang="pl-PL" altLang="pl-PL" sz="1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austriaca</a:t>
            </a:r>
            <a:r>
              <a:rPr kumimoji="0" lang="pl-PL" altLang="pl-P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 w poprzedniej waloryzacji podawano stanowiska z literatury. Od tego czasu brak jakichkolwiek stwierdzeń </a:t>
            </a:r>
            <a:r>
              <a:rPr kumimoji="0" lang="pl-PL" altLang="pl-PL" sz="1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gatunku </a:t>
            </a:r>
            <a:r>
              <a:rPr kumimoji="0" lang="pl-PL" altLang="pl-P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w obrębie gminy.</a:t>
            </a:r>
            <a:endParaRPr kumimoji="0" lang="pl-PL" altLang="pl-PL" sz="14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altLang="pl-PL"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Bocian czarny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Ciconia</a:t>
            </a:r>
            <a:r>
              <a:rPr kumimoji="0" lang="pl-PL" altLang="pl-PL" sz="1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nigra</a:t>
            </a:r>
            <a:r>
              <a:rPr kumimoji="0" lang="pl-PL" altLang="pl-P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 brak stwierdzeń o lęgach od lat 80. XX w.</a:t>
            </a:r>
            <a:endParaRPr kumimoji="0" lang="pl-PL" altLang="pl-PL" sz="14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altLang="pl-PL"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Podgorzałka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Aythya</a:t>
            </a:r>
            <a:r>
              <a:rPr kumimoji="0" lang="pl-PL" altLang="pl-PL" sz="1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nyroca</a:t>
            </a:r>
            <a:r>
              <a:rPr kumimoji="0" lang="pl-PL" altLang="pl-P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 brak danych o lęgach od lat 70. XX w.</a:t>
            </a:r>
            <a:endParaRPr kumimoji="0" lang="pl-PL" altLang="pl-PL" sz="14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altLang="pl-PL"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Świstun</a:t>
            </a:r>
            <a:r>
              <a:rPr kumimoji="0" lang="pl-PL" altLang="pl-PL" sz="1400" b="1" i="0" u="sng" strike="noStrike" cap="none" normalizeH="0" baseline="0" dirty="0">
                <a:ln>
                  <a:noFill/>
                </a:ln>
                <a:solidFill>
                  <a:srgbClr val="008080"/>
                </a:solidFill>
                <a:effectLst/>
                <a:latin typeface="Calibri" panose="020F0502020204030204" pitchFamily="34" charset="0"/>
                <a:ea typeface="Calibri" panose="020F0502020204030204" pitchFamily="34" charset="0"/>
                <a:cs typeface="Calibri" panose="020F0502020204030204" pitchFamily="34" charset="0"/>
              </a:rPr>
              <a:t>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Mareca</a:t>
            </a:r>
            <a:r>
              <a:rPr kumimoji="0" lang="pl-PL" altLang="pl-PL" sz="1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penelope</a:t>
            </a:r>
            <a:r>
              <a:rPr kumimoji="0" lang="pl-PL" altLang="pl-P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 brak danych o lęgach od 1970 r.</a:t>
            </a:r>
            <a:endParaRPr kumimoji="0" lang="pl-PL" altLang="pl-PL" sz="14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altLang="pl-PL"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Błotniak łąkowy </a:t>
            </a:r>
            <a:r>
              <a:rPr kumimoji="0" lang="pl-PL" altLang="pl-PL" sz="1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Circus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pygargus</a:t>
            </a:r>
            <a:r>
              <a:rPr kumimoji="0" lang="pl-PL" altLang="pl-P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 brak danych o lęgach od lat 70 XX w.</a:t>
            </a:r>
            <a:endParaRPr kumimoji="0" lang="pl-PL" altLang="pl-PL" sz="14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altLang="pl-PL"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Błotniak zbożowy </a:t>
            </a:r>
            <a:r>
              <a:rPr kumimoji="0" lang="pl-PL" altLang="pl-PL" sz="1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Circus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cyaneus</a:t>
            </a:r>
            <a:r>
              <a:rPr kumimoji="0" lang="pl-PL" altLang="pl-P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 brak danych o lęgach od lat 80. XX w.</a:t>
            </a:r>
            <a:endParaRPr kumimoji="0" lang="pl-PL" altLang="pl-PL" sz="14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altLang="pl-PL"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Rybołów</a:t>
            </a:r>
            <a:r>
              <a:rPr kumimoji="0" lang="pl-PL" altLang="pl-PL" sz="1400" b="1" i="0" u="sng" strike="noStrike" cap="none" normalizeH="0" baseline="0" dirty="0">
                <a:ln>
                  <a:noFill/>
                </a:ln>
                <a:solidFill>
                  <a:srgbClr val="008080"/>
                </a:solidFill>
                <a:effectLst/>
                <a:latin typeface="Calibri" panose="020F0502020204030204" pitchFamily="34" charset="0"/>
                <a:ea typeface="Calibri" panose="020F0502020204030204" pitchFamily="34" charset="0"/>
                <a:cs typeface="Calibri" panose="020F0502020204030204" pitchFamily="34" charset="0"/>
              </a:rPr>
              <a:t>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Pandion</a:t>
            </a:r>
            <a:r>
              <a:rPr kumimoji="0" lang="pl-PL" altLang="pl-PL" sz="1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haliaetus</a:t>
            </a:r>
            <a:r>
              <a:rPr kumimoji="0" lang="pl-PL" altLang="pl-P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 brak danych o lęgach prawdopodobnie od 20 lat.</a:t>
            </a:r>
            <a:endParaRPr kumimoji="0" lang="pl-PL" altLang="pl-PL" sz="14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altLang="pl-PL"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Sieweczka obrożna</a:t>
            </a:r>
            <a:r>
              <a:rPr kumimoji="0" lang="pl-PL" altLang="pl-PL" sz="1400" b="1" i="0" u="sng" strike="noStrike" cap="none" normalizeH="0" baseline="0" dirty="0">
                <a:ln>
                  <a:noFill/>
                </a:ln>
                <a:solidFill>
                  <a:srgbClr val="008080"/>
                </a:solidFill>
                <a:effectLst/>
                <a:latin typeface="Calibri" panose="020F0502020204030204" pitchFamily="34" charset="0"/>
                <a:ea typeface="Calibri" panose="020F0502020204030204" pitchFamily="34" charset="0"/>
                <a:cs typeface="Calibri" panose="020F0502020204030204" pitchFamily="34" charset="0"/>
              </a:rPr>
              <a:t>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Charadrius</a:t>
            </a:r>
            <a:r>
              <a:rPr kumimoji="0" lang="pl-PL" altLang="pl-PL" sz="1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hiaticula</a:t>
            </a:r>
            <a:r>
              <a:rPr kumimoji="0" lang="pl-PL" altLang="pl-P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 brak danych o lęgach od 1992 r.</a:t>
            </a:r>
            <a:endParaRPr kumimoji="0" lang="pl-PL" altLang="pl-PL" sz="14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altLang="pl-PL"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Kulik wielki</a:t>
            </a:r>
            <a:r>
              <a:rPr kumimoji="0" lang="pl-PL" altLang="pl-PL" sz="1400" b="1" i="0" u="sng" strike="noStrike" cap="none" normalizeH="0" baseline="0" dirty="0">
                <a:ln>
                  <a:noFill/>
                </a:ln>
                <a:solidFill>
                  <a:srgbClr val="008080"/>
                </a:solidFill>
                <a:effectLst/>
                <a:latin typeface="Calibri" panose="020F0502020204030204" pitchFamily="34" charset="0"/>
                <a:ea typeface="Calibri" panose="020F0502020204030204" pitchFamily="34" charset="0"/>
                <a:cs typeface="Calibri" panose="020F0502020204030204" pitchFamily="34" charset="0"/>
              </a:rPr>
              <a:t>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Numenius</a:t>
            </a:r>
            <a:r>
              <a:rPr kumimoji="0" lang="pl-PL" altLang="pl-PL" sz="1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arquata</a:t>
            </a:r>
            <a:r>
              <a:rPr kumimoji="0" lang="pl-PL" altLang="pl-P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 brak danych o lęgach od co najmniej kilkunastu lat.</a:t>
            </a:r>
            <a:endParaRPr kumimoji="0" lang="pl-PL" altLang="pl-PL" sz="14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altLang="pl-PL"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Mewa mała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Hydrocoloeusminutus</a:t>
            </a:r>
            <a:r>
              <a:rPr kumimoji="0" lang="pl-PL" altLang="pl-P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 brak danych o lęgach od około 20 lat.</a:t>
            </a:r>
            <a:endParaRPr kumimoji="0" lang="pl-PL" altLang="pl-PL" sz="14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altLang="pl-PL"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Rybitwa białoczelna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Sternula</a:t>
            </a:r>
            <a:r>
              <a:rPr kumimoji="0" lang="pl-PL" altLang="pl-PL" sz="1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albifrons</a:t>
            </a:r>
            <a:r>
              <a:rPr kumimoji="0" lang="pl-PL" altLang="pl-P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brak danych o lęgach od ponad 20 lat.</a:t>
            </a:r>
            <a:endParaRPr kumimoji="0" lang="pl-PL" altLang="pl-PL" sz="14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altLang="pl-PL"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Rybitwa czarna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Chlidonias</a:t>
            </a:r>
            <a:r>
              <a:rPr kumimoji="0" lang="pl-PL" altLang="pl-PL" sz="1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l-PL" altLang="pl-PL" sz="1400" b="0" i="1" u="sng"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n</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iger</a:t>
            </a:r>
            <a:r>
              <a:rPr kumimoji="0" lang="pl-PL" altLang="pl-P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 od ponad 10 lat brak danych o lęgach.</a:t>
            </a:r>
            <a:endParaRPr kumimoji="0" lang="pl-PL" altLang="pl-PL" sz="14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altLang="pl-PL"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Rybitwa rzeczna</a:t>
            </a:r>
            <a:r>
              <a:rPr kumimoji="0" lang="pl-PL" altLang="pl-PL" sz="1400" b="1" i="0" u="sng" strike="noStrike" cap="none" normalizeH="0" baseline="0" dirty="0">
                <a:ln>
                  <a:noFill/>
                </a:ln>
                <a:solidFill>
                  <a:srgbClr val="008080"/>
                </a:solidFill>
                <a:effectLst/>
                <a:latin typeface="Calibri" panose="020F0502020204030204" pitchFamily="34" charset="0"/>
                <a:ea typeface="Calibri" panose="020F0502020204030204" pitchFamily="34" charset="0"/>
                <a:cs typeface="Calibri" panose="020F0502020204030204" pitchFamily="34" charset="0"/>
              </a:rPr>
              <a:t> </a:t>
            </a:r>
            <a:r>
              <a:rPr kumimoji="0" lang="pl-PL" altLang="pl-PL" sz="1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Sterna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hirundo</a:t>
            </a:r>
            <a:r>
              <a:rPr kumimoji="0" lang="pl-PL" altLang="pl-P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 brak danych o lęgach od kilku lat.</a:t>
            </a:r>
            <a:endParaRPr kumimoji="0" lang="pl-PL" altLang="pl-PL" sz="14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altLang="pl-PL"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Turkawka</a:t>
            </a:r>
            <a:r>
              <a:rPr kumimoji="0" lang="pl-PL" altLang="pl-PL" sz="1400" b="1" i="0" u="sng" strike="noStrike" cap="none" normalizeH="0" baseline="0" dirty="0">
                <a:ln>
                  <a:noFill/>
                </a:ln>
                <a:solidFill>
                  <a:srgbClr val="008080"/>
                </a:solidFill>
                <a:effectLst/>
                <a:latin typeface="Calibri" panose="020F0502020204030204" pitchFamily="34" charset="0"/>
                <a:ea typeface="Calibri" panose="020F0502020204030204" pitchFamily="34" charset="0"/>
                <a:cs typeface="Calibri" panose="020F0502020204030204" pitchFamily="34" charset="0"/>
              </a:rPr>
              <a:t>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Streptopelia</a:t>
            </a:r>
            <a:r>
              <a:rPr kumimoji="0" lang="pl-PL" altLang="pl-PL" sz="1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turtur</a:t>
            </a:r>
            <a:r>
              <a:rPr kumimoji="0" lang="pl-PL" altLang="pl-P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 brak danych o lęgach od 30 lat.</a:t>
            </a:r>
            <a:endParaRPr kumimoji="0" lang="pl-PL" altLang="pl-PL" sz="14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l-PL" altLang="pl-PL"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Pójdźka</a:t>
            </a:r>
            <a:r>
              <a:rPr kumimoji="0" lang="pl-PL" altLang="pl-PL" sz="1400" b="1" i="0" u="sng" strike="noStrike" cap="none" normalizeH="0" baseline="0" dirty="0">
                <a:ln>
                  <a:noFill/>
                </a:ln>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Athene</a:t>
            </a:r>
            <a:r>
              <a:rPr kumimoji="0" lang="pl-PL" altLang="pl-PL" sz="1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pl-PL" altLang="pl-PL" sz="14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noctua</a:t>
            </a:r>
            <a:r>
              <a:rPr kumimoji="0" lang="pl-PL" altLang="pl-PL"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brak danych o lęgach od 1993 r</a:t>
            </a:r>
            <a:r>
              <a:rPr kumimoji="0" lang="pl-PL" altLang="pl-PL" sz="1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pl-PL" altLang="pl-PL" sz="1400" b="0" i="0" u="none" strike="noStrike" cap="none" normalizeH="0" baseline="0" dirty="0">
              <a:ln>
                <a:noFill/>
              </a:ln>
              <a:solidFill>
                <a:schemeClr val="tx1"/>
              </a:solidFill>
              <a:effectLst/>
            </a:endParaRPr>
          </a:p>
        </p:txBody>
      </p:sp>
      <p:pic>
        <p:nvPicPr>
          <p:cNvPr id="3" name="Obraz 2"/>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extLst>
      <p:ext uri="{BB962C8B-B14F-4D97-AF65-F5344CB8AC3E}">
        <p14:creationId xmlns:p14="http://schemas.microsoft.com/office/powerpoint/2010/main" val="27078976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15008" y="1268760"/>
            <a:ext cx="8928992" cy="5293757"/>
          </a:xfrm>
          <a:prstGeom prst="rect">
            <a:avLst/>
          </a:prstGeom>
        </p:spPr>
        <p:txBody>
          <a:bodyPr wrap="square">
            <a:spAutoFit/>
          </a:bodyPr>
          <a:lstStyle/>
          <a:p>
            <a:pPr algn="ctr" eaLnBrk="0" fontAlgn="base" hangingPunct="0">
              <a:spcBef>
                <a:spcPct val="0"/>
              </a:spcBef>
              <a:spcAft>
                <a:spcPct val="0"/>
              </a:spcAft>
            </a:pPr>
            <a:r>
              <a:rPr lang="pl-PL" altLang="pl-PL" sz="1600" b="1" dirty="0">
                <a:solidFill>
                  <a:srgbClr val="4F81BD"/>
                </a:solidFill>
                <a:latin typeface="Calibri" panose="020F0502020204030204" pitchFamily="34" charset="0"/>
                <a:ea typeface="Times New Roman" panose="02020603050405020304" pitchFamily="18" charset="0"/>
                <a:cs typeface="Times New Roman" panose="02020603050405020304" pitchFamily="18" charset="0"/>
              </a:rPr>
              <a:t>CHARAKTERYSTYKA FAUNY WYMARŁEJ NA TERENIE GMINY</a:t>
            </a:r>
          </a:p>
          <a:p>
            <a:pPr lvl="0" algn="just" eaLnBrk="0" fontAlgn="base" hangingPunct="0">
              <a:spcBef>
                <a:spcPct val="0"/>
              </a:spcBef>
              <a:spcAft>
                <a:spcPct val="0"/>
              </a:spcAft>
            </a:pPr>
            <a:endParaRPr lang="pl-PL" altLang="pl-PL" sz="1400" b="1" dirty="0" smtClean="0">
              <a:latin typeface="Calibri" panose="020F0502020204030204" pitchFamily="34" charset="0"/>
              <a:ea typeface="Calibri" panose="020F0502020204030204" pitchFamily="34" charset="0"/>
              <a:cs typeface="Calibri" panose="020F0502020204030204" pitchFamily="34" charset="0"/>
            </a:endParaRPr>
          </a:p>
          <a:p>
            <a:pPr lvl="0" algn="just" eaLnBrk="0" fontAlgn="base" hangingPunct="0">
              <a:spcBef>
                <a:spcPct val="0"/>
              </a:spcBef>
              <a:spcAft>
                <a:spcPct val="0"/>
              </a:spcAft>
            </a:pPr>
            <a:r>
              <a:rPr lang="pl-PL" altLang="pl-PL" sz="1400" b="1" dirty="0" smtClean="0">
                <a:latin typeface="Calibri" panose="020F0502020204030204" pitchFamily="34" charset="0"/>
                <a:ea typeface="Calibri" panose="020F0502020204030204" pitchFamily="34" charset="0"/>
                <a:cs typeface="Calibri" panose="020F0502020204030204" pitchFamily="34" charset="0"/>
              </a:rPr>
              <a:t>Wodniczka</a:t>
            </a:r>
            <a:r>
              <a:rPr lang="pl-PL" altLang="pl-PL" sz="1400" b="1" u="sng" dirty="0" smtClean="0">
                <a:solidFill>
                  <a:srgbClr val="008080"/>
                </a:solidFill>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Acrocephalus</a:t>
            </a:r>
            <a:r>
              <a:rPr lang="pl-PL" altLang="pl-PL" sz="1400" i="1" dirty="0">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paludicola</a:t>
            </a:r>
            <a:r>
              <a:rPr lang="pl-PL" altLang="pl-PL" sz="1400" dirty="0">
                <a:latin typeface="Calibri" panose="020F0502020204030204" pitchFamily="34" charset="0"/>
                <a:ea typeface="Calibri" panose="020F0502020204030204" pitchFamily="34" charset="0"/>
                <a:cs typeface="Calibri" panose="020F0502020204030204" pitchFamily="34" charset="0"/>
              </a:rPr>
              <a:t> – brak danych o lęgach od połowy lat 90 XX w.</a:t>
            </a:r>
            <a:endParaRPr lang="pl-PL" altLang="pl-PL" sz="1400" dirty="0"/>
          </a:p>
          <a:p>
            <a:pPr lvl="0" algn="just" eaLnBrk="0" fontAlgn="base" hangingPunct="0">
              <a:spcBef>
                <a:spcPct val="0"/>
              </a:spcBef>
              <a:spcAft>
                <a:spcPct val="0"/>
              </a:spcAft>
            </a:pPr>
            <a:r>
              <a:rPr lang="pl-PL" altLang="pl-PL" sz="1400" b="1" dirty="0">
                <a:solidFill>
                  <a:srgbClr val="000000"/>
                </a:solidFill>
                <a:latin typeface="Calibri" panose="020F0502020204030204" pitchFamily="34" charset="0"/>
                <a:ea typeface="Calibri" panose="020F0502020204030204" pitchFamily="34" charset="0"/>
                <a:cs typeface="Calibri" panose="020F0502020204030204" pitchFamily="34" charset="0"/>
              </a:rPr>
              <a:t>Ortolan</a:t>
            </a:r>
            <a:r>
              <a:rPr lang="pl-PL" altLang="pl-PL" sz="1400" b="1" u="sng" dirty="0">
                <a:solidFill>
                  <a:srgbClr val="008080"/>
                </a:solidFill>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solidFill>
                  <a:srgbClr val="000000"/>
                </a:solidFill>
                <a:latin typeface="Calibri" panose="020F0502020204030204" pitchFamily="34" charset="0"/>
                <a:ea typeface="Calibri" panose="020F0502020204030204" pitchFamily="34" charset="0"/>
                <a:cs typeface="Calibri" panose="020F0502020204030204" pitchFamily="34" charset="0"/>
              </a:rPr>
              <a:t>Emberiza</a:t>
            </a:r>
            <a:r>
              <a:rPr lang="pl-PL" altLang="pl-PL" sz="14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solidFill>
                  <a:srgbClr val="000000"/>
                </a:solidFill>
                <a:latin typeface="Calibri" panose="020F0502020204030204" pitchFamily="34" charset="0"/>
                <a:ea typeface="Calibri" panose="020F0502020204030204" pitchFamily="34" charset="0"/>
                <a:cs typeface="Calibri" panose="020F0502020204030204" pitchFamily="34" charset="0"/>
              </a:rPr>
              <a:t>hortulana</a:t>
            </a:r>
            <a:r>
              <a:rPr lang="pl-PL" altLang="pl-PL" sz="1400" dirty="0">
                <a:solidFill>
                  <a:srgbClr val="000000"/>
                </a:solidFill>
                <a:latin typeface="Calibri" panose="020F0502020204030204" pitchFamily="34" charset="0"/>
                <a:ea typeface="Calibri" panose="020F0502020204030204" pitchFamily="34" charset="0"/>
                <a:cs typeface="Calibri" panose="020F0502020204030204" pitchFamily="34" charset="0"/>
              </a:rPr>
              <a:t> – brak danych o lęgach od końca lat 90. XX w.</a:t>
            </a:r>
            <a:endParaRPr lang="pl-PL" altLang="pl-PL" sz="1400" dirty="0"/>
          </a:p>
          <a:p>
            <a:pPr lvl="0" algn="just" eaLnBrk="0" fontAlgn="base" hangingPunct="0">
              <a:spcBef>
                <a:spcPct val="0"/>
              </a:spcBef>
              <a:spcAft>
                <a:spcPct val="0"/>
              </a:spcAft>
            </a:pPr>
            <a:r>
              <a:rPr lang="pl-PL" altLang="pl-PL" sz="1400" b="1" dirty="0">
                <a:latin typeface="Calibri" panose="020F0502020204030204" pitchFamily="34" charset="0"/>
                <a:ea typeface="Calibri" panose="020F0502020204030204" pitchFamily="34" charset="0"/>
                <a:cs typeface="Calibri" panose="020F0502020204030204" pitchFamily="34" charset="0"/>
              </a:rPr>
              <a:t>Perkoz rdzawoszyi </a:t>
            </a:r>
            <a:r>
              <a:rPr lang="pl-PL" altLang="pl-PL" sz="1400" i="1" dirty="0" err="1">
                <a:latin typeface="Calibri" panose="020F0502020204030204" pitchFamily="34" charset="0"/>
                <a:ea typeface="Calibri" panose="020F0502020204030204" pitchFamily="34" charset="0"/>
                <a:cs typeface="Calibri" panose="020F0502020204030204" pitchFamily="34" charset="0"/>
              </a:rPr>
              <a:t>Podiceps</a:t>
            </a:r>
            <a:r>
              <a:rPr lang="pl-PL" altLang="pl-PL" sz="1400" i="1" dirty="0">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grisegena</a:t>
            </a:r>
            <a:r>
              <a:rPr lang="pl-PL" altLang="pl-PL" sz="1400" dirty="0">
                <a:latin typeface="Calibri" panose="020F0502020204030204" pitchFamily="34" charset="0"/>
                <a:ea typeface="Calibri" panose="020F0502020204030204" pitchFamily="34" charset="0"/>
                <a:cs typeface="Calibri" panose="020F0502020204030204" pitchFamily="34" charset="0"/>
              </a:rPr>
              <a:t> – w ostatnich latach brak stwierdzeń o lęgach.</a:t>
            </a:r>
            <a:endParaRPr lang="pl-PL" altLang="pl-PL" sz="1400" dirty="0"/>
          </a:p>
          <a:p>
            <a:pPr lvl="0" algn="just" eaLnBrk="0" fontAlgn="base" hangingPunct="0">
              <a:spcBef>
                <a:spcPct val="0"/>
              </a:spcBef>
              <a:spcAft>
                <a:spcPct val="0"/>
              </a:spcAft>
            </a:pPr>
            <a:r>
              <a:rPr lang="pl-PL" altLang="pl-PL" sz="1400" b="1" dirty="0">
                <a:latin typeface="Calibri" panose="020F0502020204030204" pitchFamily="34" charset="0"/>
                <a:ea typeface="Calibri" panose="020F0502020204030204" pitchFamily="34" charset="0"/>
                <a:cs typeface="Calibri" panose="020F0502020204030204" pitchFamily="34" charset="0"/>
              </a:rPr>
              <a:t>Zausznik</a:t>
            </a:r>
            <a:r>
              <a:rPr lang="pl-PL" altLang="pl-PL" sz="1400" b="1" u="sng" dirty="0">
                <a:solidFill>
                  <a:srgbClr val="008080"/>
                </a:solidFill>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Podiceps</a:t>
            </a:r>
            <a:r>
              <a:rPr lang="pl-PL" altLang="pl-PL" sz="1400" i="1" dirty="0">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nigricollis</a:t>
            </a:r>
            <a:r>
              <a:rPr lang="pl-PL" altLang="pl-PL" sz="1400" dirty="0">
                <a:latin typeface="Calibri" panose="020F0502020204030204" pitchFamily="34" charset="0"/>
                <a:ea typeface="Calibri" panose="020F0502020204030204" pitchFamily="34" charset="0"/>
                <a:cs typeface="Calibri" panose="020F0502020204030204" pitchFamily="34" charset="0"/>
              </a:rPr>
              <a:t> – w ostatnich latach brak stwierdzeń o lęgach.</a:t>
            </a:r>
            <a:endParaRPr lang="pl-PL" altLang="pl-PL" sz="1400" dirty="0"/>
          </a:p>
          <a:p>
            <a:pPr lvl="0" algn="just" eaLnBrk="0" fontAlgn="base" hangingPunct="0">
              <a:spcBef>
                <a:spcPct val="0"/>
              </a:spcBef>
              <a:spcAft>
                <a:spcPct val="0"/>
              </a:spcAft>
            </a:pPr>
            <a:r>
              <a:rPr lang="pl-PL" altLang="pl-PL" sz="1400" b="1" dirty="0">
                <a:latin typeface="Calibri" panose="020F0502020204030204" pitchFamily="34" charset="0"/>
                <a:ea typeface="Calibri" panose="020F0502020204030204" pitchFamily="34" charset="0"/>
                <a:cs typeface="Calibri" panose="020F0502020204030204" pitchFamily="34" charset="0"/>
              </a:rPr>
              <a:t>Cyraneczka </a:t>
            </a:r>
            <a:r>
              <a:rPr lang="pl-PL" altLang="pl-PL" sz="1400" i="1" dirty="0" err="1">
                <a:latin typeface="Calibri" panose="020F0502020204030204" pitchFamily="34" charset="0"/>
                <a:ea typeface="Calibri" panose="020F0502020204030204" pitchFamily="34" charset="0"/>
                <a:cs typeface="Calibri" panose="020F0502020204030204" pitchFamily="34" charset="0"/>
              </a:rPr>
              <a:t>Anas</a:t>
            </a:r>
            <a:r>
              <a:rPr lang="pl-PL" altLang="pl-PL" sz="1400" i="1" dirty="0">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crecca</a:t>
            </a:r>
            <a:r>
              <a:rPr lang="pl-PL" altLang="pl-PL" sz="1400" dirty="0">
                <a:latin typeface="Calibri" panose="020F0502020204030204" pitchFamily="34" charset="0"/>
                <a:ea typeface="Calibri" panose="020F0502020204030204" pitchFamily="34" charset="0"/>
                <a:cs typeface="Calibri" panose="020F0502020204030204" pitchFamily="34" charset="0"/>
              </a:rPr>
              <a:t> – prawdopodobnie nie przystępuje do lęgów w obrębie gminy.</a:t>
            </a:r>
            <a:endParaRPr lang="pl-PL" altLang="pl-PL" sz="1400" dirty="0"/>
          </a:p>
          <a:p>
            <a:pPr lvl="0" algn="just" eaLnBrk="0" fontAlgn="base" hangingPunct="0">
              <a:spcBef>
                <a:spcPct val="0"/>
              </a:spcBef>
              <a:spcAft>
                <a:spcPct val="0"/>
              </a:spcAft>
            </a:pPr>
            <a:r>
              <a:rPr lang="pl-PL" altLang="pl-PL" sz="1400" b="1" dirty="0">
                <a:latin typeface="Calibri" panose="020F0502020204030204" pitchFamily="34" charset="0"/>
                <a:ea typeface="Calibri" panose="020F0502020204030204" pitchFamily="34" charset="0"/>
                <a:cs typeface="Calibri" panose="020F0502020204030204" pitchFamily="34" charset="0"/>
              </a:rPr>
              <a:t>Płaskonos </a:t>
            </a:r>
            <a:r>
              <a:rPr lang="pl-PL" altLang="pl-PL" sz="1400" i="1" dirty="0" err="1">
                <a:latin typeface="Calibri" panose="020F0502020204030204" pitchFamily="34" charset="0"/>
                <a:ea typeface="Calibri" panose="020F0502020204030204" pitchFamily="34" charset="0"/>
                <a:cs typeface="Calibri" panose="020F0502020204030204" pitchFamily="34" charset="0"/>
              </a:rPr>
              <a:t>Spatula</a:t>
            </a:r>
            <a:r>
              <a:rPr lang="pl-PL" altLang="pl-PL" sz="1400" i="1" dirty="0">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clypeata</a:t>
            </a:r>
            <a:r>
              <a:rPr lang="pl-PL" altLang="pl-PL" sz="1400" dirty="0">
                <a:latin typeface="Calibri" panose="020F0502020204030204" pitchFamily="34" charset="0"/>
                <a:ea typeface="Calibri" panose="020F0502020204030204" pitchFamily="34" charset="0"/>
                <a:cs typeface="Calibri" panose="020F0502020204030204" pitchFamily="34" charset="0"/>
              </a:rPr>
              <a:t> – prawdopodobnie w ostatnich latach nie przystępuje do lęgów w obrębie gminy.</a:t>
            </a:r>
            <a:endParaRPr lang="pl-PL" altLang="pl-PL" sz="1400" dirty="0"/>
          </a:p>
          <a:p>
            <a:pPr lvl="0" algn="just" eaLnBrk="0" fontAlgn="base" hangingPunct="0">
              <a:spcBef>
                <a:spcPct val="0"/>
              </a:spcBef>
              <a:spcAft>
                <a:spcPct val="0"/>
              </a:spcAft>
            </a:pPr>
            <a:r>
              <a:rPr lang="pl-PL" altLang="pl-PL" sz="1400" b="1" dirty="0">
                <a:latin typeface="Calibri" panose="020F0502020204030204" pitchFamily="34" charset="0"/>
                <a:ea typeface="Calibri" panose="020F0502020204030204" pitchFamily="34" charset="0"/>
                <a:cs typeface="Calibri" panose="020F0502020204030204" pitchFamily="34" charset="0"/>
              </a:rPr>
              <a:t>Kobuz</a:t>
            </a:r>
            <a:r>
              <a:rPr lang="pl-PL" altLang="pl-PL" sz="1400" b="1" u="sng" dirty="0">
                <a:solidFill>
                  <a:srgbClr val="008080"/>
                </a:solidFill>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Falco</a:t>
            </a:r>
            <a:r>
              <a:rPr lang="pl-PL" altLang="pl-PL" sz="1400" i="1" dirty="0">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subbuteo</a:t>
            </a:r>
            <a:r>
              <a:rPr lang="pl-PL" altLang="pl-PL" sz="1400" dirty="0">
                <a:latin typeface="Calibri" panose="020F0502020204030204" pitchFamily="34" charset="0"/>
                <a:ea typeface="Calibri" panose="020F0502020204030204" pitchFamily="34" charset="0"/>
                <a:cs typeface="Calibri" panose="020F0502020204030204" pitchFamily="34" charset="0"/>
              </a:rPr>
              <a:t> – brak danych o lęgach od lat 90. XX w.</a:t>
            </a:r>
            <a:endParaRPr lang="pl-PL" altLang="pl-PL" sz="1400" dirty="0"/>
          </a:p>
          <a:p>
            <a:pPr lvl="0" algn="just" eaLnBrk="0" fontAlgn="base" hangingPunct="0">
              <a:spcBef>
                <a:spcPct val="0"/>
              </a:spcBef>
              <a:spcAft>
                <a:spcPct val="0"/>
              </a:spcAft>
            </a:pPr>
            <a:r>
              <a:rPr lang="pl-PL" altLang="pl-PL" sz="1400" b="1" dirty="0">
                <a:latin typeface="Calibri" panose="020F0502020204030204" pitchFamily="34" charset="0"/>
                <a:ea typeface="Calibri" panose="020F0502020204030204" pitchFamily="34" charset="0"/>
                <a:cs typeface="Calibri" panose="020F0502020204030204" pitchFamily="34" charset="0"/>
              </a:rPr>
              <a:t>Sieweczka rzeczna</a:t>
            </a:r>
            <a:r>
              <a:rPr lang="pl-PL" altLang="pl-PL" sz="1400" b="1" u="sng" dirty="0">
                <a:solidFill>
                  <a:srgbClr val="008080"/>
                </a:solidFill>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Chardrius</a:t>
            </a:r>
            <a:r>
              <a:rPr lang="pl-PL" altLang="pl-PL" sz="1400" i="1" dirty="0">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dubius</a:t>
            </a:r>
            <a:r>
              <a:rPr lang="pl-PL" altLang="pl-PL" sz="1400" dirty="0">
                <a:latin typeface="Calibri" panose="020F0502020204030204" pitchFamily="34" charset="0"/>
                <a:ea typeface="Calibri" panose="020F0502020204030204" pitchFamily="34" charset="0"/>
                <a:cs typeface="Calibri" panose="020F0502020204030204" pitchFamily="34" charset="0"/>
              </a:rPr>
              <a:t> - prawdopodobnie w ostatnich latach nie przystępuje do lęgów w obrębie gminy.</a:t>
            </a:r>
            <a:endParaRPr lang="pl-PL" altLang="pl-PL" sz="1400" dirty="0"/>
          </a:p>
          <a:p>
            <a:pPr lvl="0" algn="just" eaLnBrk="0" fontAlgn="base" hangingPunct="0">
              <a:spcBef>
                <a:spcPct val="0"/>
              </a:spcBef>
              <a:spcAft>
                <a:spcPct val="0"/>
              </a:spcAft>
            </a:pPr>
            <a:r>
              <a:rPr lang="pl-PL" altLang="pl-PL" sz="1400" b="1" dirty="0" err="1">
                <a:latin typeface="Calibri" panose="020F0502020204030204" pitchFamily="34" charset="0"/>
                <a:ea typeface="Calibri" panose="020F0502020204030204" pitchFamily="34" charset="0"/>
                <a:cs typeface="Calibri" panose="020F0502020204030204" pitchFamily="34" charset="0"/>
              </a:rPr>
              <a:t>Krwawodziób</a:t>
            </a:r>
            <a:r>
              <a:rPr lang="pl-PL" altLang="pl-PL" sz="1400" b="1" dirty="0">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Tringa</a:t>
            </a:r>
            <a:r>
              <a:rPr lang="pl-PL" altLang="pl-PL" sz="1400" i="1" dirty="0">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totanus</a:t>
            </a:r>
            <a:r>
              <a:rPr lang="pl-PL" altLang="pl-PL" sz="1400" dirty="0">
                <a:latin typeface="Calibri" panose="020F0502020204030204" pitchFamily="34" charset="0"/>
                <a:ea typeface="Calibri" panose="020F0502020204030204" pitchFamily="34" charset="0"/>
                <a:cs typeface="Calibri" panose="020F0502020204030204" pitchFamily="34" charset="0"/>
              </a:rPr>
              <a:t> – od poprzedniej waloryzacji przyrodniczej brak danych o lęgach.</a:t>
            </a:r>
            <a:endParaRPr lang="pl-PL" altLang="pl-PL" sz="1400" dirty="0"/>
          </a:p>
          <a:p>
            <a:pPr lvl="0" algn="just" eaLnBrk="0" fontAlgn="base" hangingPunct="0">
              <a:spcBef>
                <a:spcPct val="0"/>
              </a:spcBef>
              <a:spcAft>
                <a:spcPct val="0"/>
              </a:spcAft>
            </a:pPr>
            <a:r>
              <a:rPr lang="pl-PL" altLang="pl-PL" sz="1400" b="1" dirty="0">
                <a:latin typeface="Calibri" panose="020F0502020204030204" pitchFamily="34" charset="0"/>
                <a:ea typeface="Calibri" panose="020F0502020204030204" pitchFamily="34" charset="0"/>
                <a:cs typeface="Calibri" panose="020F0502020204030204" pitchFamily="34" charset="0"/>
              </a:rPr>
              <a:t>Rycyk</a:t>
            </a:r>
            <a:r>
              <a:rPr lang="pl-PL" altLang="pl-PL" sz="1400" b="1" u="sng" dirty="0">
                <a:solidFill>
                  <a:srgbClr val="008080"/>
                </a:solidFill>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Limosa</a:t>
            </a:r>
            <a:r>
              <a:rPr lang="pl-PL" altLang="pl-PL" sz="1400" i="1" dirty="0">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limosa</a:t>
            </a:r>
            <a:r>
              <a:rPr lang="pl-PL" altLang="pl-PL" sz="1400" dirty="0">
                <a:latin typeface="Calibri" panose="020F0502020204030204" pitchFamily="34" charset="0"/>
                <a:ea typeface="Calibri" panose="020F0502020204030204" pitchFamily="34" charset="0"/>
                <a:cs typeface="Calibri" panose="020F0502020204030204" pitchFamily="34" charset="0"/>
              </a:rPr>
              <a:t> - prawdopodobnie w ostatnich latach nie przystępuje do lęgów w obrębie gminy.</a:t>
            </a:r>
            <a:endParaRPr lang="pl-PL" altLang="pl-PL" sz="1400" dirty="0"/>
          </a:p>
          <a:p>
            <a:pPr lvl="0" algn="just" eaLnBrk="0" fontAlgn="base" hangingPunct="0">
              <a:spcBef>
                <a:spcPct val="0"/>
              </a:spcBef>
              <a:spcAft>
                <a:spcPct val="0"/>
              </a:spcAft>
            </a:pPr>
            <a:r>
              <a:rPr lang="pl-PL" altLang="pl-PL" sz="1400" b="1" dirty="0">
                <a:latin typeface="Calibri" panose="020F0502020204030204" pitchFamily="34" charset="0"/>
                <a:ea typeface="Calibri" panose="020F0502020204030204" pitchFamily="34" charset="0"/>
                <a:cs typeface="Calibri" panose="020F0502020204030204" pitchFamily="34" charset="0"/>
              </a:rPr>
              <a:t>Samotnik </a:t>
            </a:r>
            <a:r>
              <a:rPr lang="pl-PL" altLang="pl-PL" sz="1400" i="1" dirty="0" err="1">
                <a:latin typeface="Calibri" panose="020F0502020204030204" pitchFamily="34" charset="0"/>
                <a:ea typeface="Calibri" panose="020F0502020204030204" pitchFamily="34" charset="0"/>
                <a:cs typeface="Calibri" panose="020F0502020204030204" pitchFamily="34" charset="0"/>
              </a:rPr>
              <a:t>Tringa</a:t>
            </a:r>
            <a:r>
              <a:rPr lang="pl-PL" altLang="pl-PL" sz="1400" i="1" dirty="0">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ochropus</a:t>
            </a:r>
            <a:r>
              <a:rPr lang="pl-PL" altLang="pl-PL" sz="1400" dirty="0">
                <a:latin typeface="Calibri" panose="020F0502020204030204" pitchFamily="34" charset="0"/>
                <a:ea typeface="Calibri" panose="020F0502020204030204" pitchFamily="34" charset="0"/>
                <a:cs typeface="Calibri" panose="020F0502020204030204" pitchFamily="34" charset="0"/>
              </a:rPr>
              <a:t> - prawdopodobnie nie przystępuje do lęgów w obrębie gminy.</a:t>
            </a:r>
            <a:endParaRPr lang="pl-PL" altLang="pl-PL" sz="1400" dirty="0"/>
          </a:p>
          <a:p>
            <a:pPr lvl="0" algn="just" eaLnBrk="0" fontAlgn="base" hangingPunct="0">
              <a:spcBef>
                <a:spcPct val="0"/>
              </a:spcBef>
              <a:spcAft>
                <a:spcPct val="0"/>
              </a:spcAft>
            </a:pPr>
            <a:r>
              <a:rPr lang="pl-PL" altLang="pl-PL" sz="1400" b="1" dirty="0">
                <a:latin typeface="Calibri" panose="020F0502020204030204" pitchFamily="34" charset="0"/>
                <a:ea typeface="Calibri" panose="020F0502020204030204" pitchFamily="34" charset="0"/>
                <a:cs typeface="Calibri" panose="020F0502020204030204" pitchFamily="34" charset="0"/>
              </a:rPr>
              <a:t>Mewa siwa </a:t>
            </a:r>
            <a:r>
              <a:rPr lang="pl-PL" altLang="pl-PL" sz="1400" i="1" dirty="0" err="1">
                <a:latin typeface="Calibri" panose="020F0502020204030204" pitchFamily="34" charset="0"/>
                <a:ea typeface="Calibri" panose="020F0502020204030204" pitchFamily="34" charset="0"/>
                <a:cs typeface="Calibri" panose="020F0502020204030204" pitchFamily="34" charset="0"/>
              </a:rPr>
              <a:t>Larus</a:t>
            </a:r>
            <a:r>
              <a:rPr lang="pl-PL" altLang="pl-PL" sz="1400" i="1" dirty="0">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canus</a:t>
            </a:r>
            <a:r>
              <a:rPr lang="pl-PL" altLang="pl-PL" sz="1400" dirty="0">
                <a:latin typeface="Calibri" panose="020F0502020204030204" pitchFamily="34" charset="0"/>
                <a:ea typeface="Calibri" panose="020F0502020204030204" pitchFamily="34" charset="0"/>
                <a:cs typeface="Calibri" panose="020F0502020204030204" pitchFamily="34" charset="0"/>
              </a:rPr>
              <a:t> - prawdopodobnie nie przystępuje do lęgów w obrębie gminy.</a:t>
            </a:r>
            <a:endParaRPr lang="pl-PL" altLang="pl-PL" sz="1400" dirty="0"/>
          </a:p>
          <a:p>
            <a:pPr lvl="0" algn="just" eaLnBrk="0" fontAlgn="base" hangingPunct="0">
              <a:spcBef>
                <a:spcPct val="0"/>
              </a:spcBef>
              <a:spcAft>
                <a:spcPct val="0"/>
              </a:spcAft>
            </a:pPr>
            <a:r>
              <a:rPr lang="pl-PL" altLang="pl-PL" sz="1400" b="1" dirty="0">
                <a:latin typeface="Calibri" panose="020F0502020204030204" pitchFamily="34" charset="0"/>
                <a:ea typeface="Calibri" panose="020F0502020204030204" pitchFamily="34" charset="0"/>
                <a:cs typeface="Calibri" panose="020F0502020204030204" pitchFamily="34" charset="0"/>
              </a:rPr>
              <a:t>Płomykówka </a:t>
            </a:r>
            <a:r>
              <a:rPr lang="pl-PL" altLang="pl-PL" sz="1400" i="1" dirty="0">
                <a:latin typeface="Calibri" panose="020F0502020204030204" pitchFamily="34" charset="0"/>
                <a:ea typeface="Calibri" panose="020F0502020204030204" pitchFamily="34" charset="0"/>
                <a:cs typeface="Calibri" panose="020F0502020204030204" pitchFamily="34" charset="0"/>
              </a:rPr>
              <a:t>Tyto alba</a:t>
            </a:r>
            <a:r>
              <a:rPr lang="pl-PL" altLang="pl-PL" sz="1400" dirty="0">
                <a:latin typeface="Calibri" panose="020F0502020204030204" pitchFamily="34" charset="0"/>
                <a:ea typeface="Calibri" panose="020F0502020204030204" pitchFamily="34" charset="0"/>
                <a:cs typeface="Calibri" panose="020F0502020204030204" pitchFamily="34" charset="0"/>
              </a:rPr>
              <a:t> - prawdopodobnie nie przystępuje do lęgów w obrębie gminy.</a:t>
            </a:r>
            <a:endParaRPr lang="pl-PL" altLang="pl-PL" sz="1400" dirty="0"/>
          </a:p>
          <a:p>
            <a:pPr lvl="0" algn="just" eaLnBrk="0" fontAlgn="base" hangingPunct="0">
              <a:spcBef>
                <a:spcPct val="0"/>
              </a:spcBef>
              <a:spcAft>
                <a:spcPct val="0"/>
              </a:spcAft>
            </a:pPr>
            <a:r>
              <a:rPr lang="pl-PL" altLang="pl-PL" sz="1400" b="1" dirty="0">
                <a:latin typeface="Calibri" panose="020F0502020204030204" pitchFamily="34" charset="0"/>
                <a:ea typeface="Calibri" panose="020F0502020204030204" pitchFamily="34" charset="0"/>
                <a:cs typeface="Calibri" panose="020F0502020204030204" pitchFamily="34" charset="0"/>
              </a:rPr>
              <a:t>Dudek</a:t>
            </a:r>
            <a:r>
              <a:rPr lang="pl-PL" altLang="pl-PL" sz="1400" b="1" u="sng" dirty="0">
                <a:solidFill>
                  <a:srgbClr val="008080"/>
                </a:solidFill>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Upupa</a:t>
            </a:r>
            <a:r>
              <a:rPr lang="pl-PL" altLang="pl-PL" sz="1400" i="1" dirty="0">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epops</a:t>
            </a:r>
            <a:r>
              <a:rPr lang="pl-PL" altLang="pl-PL" sz="1400" dirty="0">
                <a:latin typeface="Calibri" panose="020F0502020204030204" pitchFamily="34" charset="0"/>
                <a:ea typeface="Calibri" panose="020F0502020204030204" pitchFamily="34" charset="0"/>
                <a:cs typeface="Calibri" panose="020F0502020204030204" pitchFamily="34" charset="0"/>
              </a:rPr>
              <a:t> - prawdopodobnie nie przystępuje do lęgów w obrębie gminy.</a:t>
            </a:r>
            <a:endParaRPr lang="pl-PL" altLang="pl-PL" sz="1400" dirty="0"/>
          </a:p>
          <a:p>
            <a:pPr lvl="0" algn="just" eaLnBrk="0" fontAlgn="base" hangingPunct="0">
              <a:spcBef>
                <a:spcPct val="0"/>
              </a:spcBef>
              <a:spcAft>
                <a:spcPct val="0"/>
              </a:spcAft>
            </a:pPr>
            <a:r>
              <a:rPr lang="pl-PL" altLang="pl-PL" sz="1400" b="1" dirty="0">
                <a:latin typeface="Calibri" panose="020F0502020204030204" pitchFamily="34" charset="0"/>
                <a:ea typeface="Calibri" panose="020F0502020204030204" pitchFamily="34" charset="0"/>
                <a:cs typeface="Calibri" panose="020F0502020204030204" pitchFamily="34" charset="0"/>
              </a:rPr>
              <a:t>Droździk</a:t>
            </a:r>
            <a:r>
              <a:rPr lang="pl-PL" altLang="pl-PL" sz="1400" b="1" u="sng" dirty="0">
                <a:solidFill>
                  <a:srgbClr val="008080"/>
                </a:solidFill>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Turdus</a:t>
            </a:r>
            <a:r>
              <a:rPr lang="pl-PL" altLang="pl-PL" sz="1400" i="1" dirty="0">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iliacus</a:t>
            </a:r>
            <a:r>
              <a:rPr lang="pl-PL" altLang="pl-PL" sz="1400" dirty="0">
                <a:latin typeface="Calibri" panose="020F0502020204030204" pitchFamily="34" charset="0"/>
                <a:ea typeface="Calibri" panose="020F0502020204030204" pitchFamily="34" charset="0"/>
                <a:cs typeface="Calibri" panose="020F0502020204030204" pitchFamily="34" charset="0"/>
              </a:rPr>
              <a:t>. Brak danych o lęgach od 1990 r.</a:t>
            </a:r>
            <a:endParaRPr lang="pl-PL" altLang="pl-PL" sz="1400" dirty="0"/>
          </a:p>
          <a:p>
            <a:pPr lvl="0" algn="just" eaLnBrk="0" fontAlgn="base" hangingPunct="0">
              <a:spcBef>
                <a:spcPct val="0"/>
              </a:spcBef>
              <a:spcAft>
                <a:spcPct val="0"/>
              </a:spcAft>
            </a:pPr>
            <a:r>
              <a:rPr lang="pl-PL" altLang="pl-PL" sz="1400" b="1" dirty="0">
                <a:latin typeface="Calibri" panose="020F0502020204030204" pitchFamily="34" charset="0"/>
                <a:ea typeface="Calibri" panose="020F0502020204030204" pitchFamily="34" charset="0"/>
                <a:cs typeface="Calibri" panose="020F0502020204030204" pitchFamily="34" charset="0"/>
              </a:rPr>
              <a:t>Czyż </a:t>
            </a:r>
            <a:r>
              <a:rPr lang="pl-PL" altLang="pl-PL" sz="1400" i="1" dirty="0" err="1">
                <a:latin typeface="Calibri" panose="020F0502020204030204" pitchFamily="34" charset="0"/>
                <a:ea typeface="Calibri" panose="020F0502020204030204" pitchFamily="34" charset="0"/>
                <a:cs typeface="Calibri" panose="020F0502020204030204" pitchFamily="34" charset="0"/>
              </a:rPr>
              <a:t>Spinus</a:t>
            </a:r>
            <a:r>
              <a:rPr lang="pl-PL" altLang="pl-PL" sz="1400" i="1" dirty="0">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spinus</a:t>
            </a:r>
            <a:r>
              <a:rPr lang="pl-PL" altLang="pl-PL" sz="1400" dirty="0">
                <a:latin typeface="Calibri" panose="020F0502020204030204" pitchFamily="34" charset="0"/>
                <a:ea typeface="Calibri" panose="020F0502020204030204" pitchFamily="34" charset="0"/>
                <a:cs typeface="Calibri" panose="020F0502020204030204" pitchFamily="34" charset="0"/>
              </a:rPr>
              <a:t> – brak danych o lęgach od połowy lat 90 XX w.</a:t>
            </a:r>
            <a:endParaRPr lang="pl-PL" altLang="pl-PL" sz="1400" dirty="0"/>
          </a:p>
          <a:p>
            <a:pPr lvl="0" algn="just" eaLnBrk="0" fontAlgn="base" hangingPunct="0">
              <a:spcBef>
                <a:spcPct val="0"/>
              </a:spcBef>
              <a:spcAft>
                <a:spcPct val="0"/>
              </a:spcAft>
            </a:pPr>
            <a:r>
              <a:rPr lang="pl-PL" altLang="pl-PL" sz="1400" b="1" dirty="0">
                <a:latin typeface="Calibri" panose="020F0502020204030204" pitchFamily="34" charset="0"/>
                <a:ea typeface="Calibri" panose="020F0502020204030204" pitchFamily="34" charset="0"/>
                <a:cs typeface="Calibri" panose="020F0502020204030204" pitchFamily="34" charset="0"/>
              </a:rPr>
              <a:t>Krzyżodziób świerkowy </a:t>
            </a:r>
            <a:r>
              <a:rPr lang="pl-PL" altLang="pl-PL" sz="1400" i="1" dirty="0" err="1">
                <a:latin typeface="Calibri" panose="020F0502020204030204" pitchFamily="34" charset="0"/>
                <a:ea typeface="Calibri" panose="020F0502020204030204" pitchFamily="34" charset="0"/>
                <a:cs typeface="Calibri" panose="020F0502020204030204" pitchFamily="34" charset="0"/>
              </a:rPr>
              <a:t>Loxia</a:t>
            </a:r>
            <a:r>
              <a:rPr lang="pl-PL" altLang="pl-PL" sz="1400" i="1" dirty="0">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curvirostra</a:t>
            </a:r>
            <a:r>
              <a:rPr lang="pl-PL" altLang="pl-PL" sz="1400" dirty="0">
                <a:latin typeface="Calibri" panose="020F0502020204030204" pitchFamily="34" charset="0"/>
                <a:ea typeface="Calibri" panose="020F0502020204030204" pitchFamily="34" charset="0"/>
                <a:cs typeface="Calibri" panose="020F0502020204030204" pitchFamily="34" charset="0"/>
              </a:rPr>
              <a:t> - prawdopodobnie nie przystępuje do lęgów w obrębie gminy.</a:t>
            </a:r>
            <a:endParaRPr lang="pl-PL" altLang="pl-PL" sz="1400" dirty="0"/>
          </a:p>
          <a:p>
            <a:pPr lvl="0" algn="just" eaLnBrk="0" fontAlgn="base" hangingPunct="0">
              <a:spcBef>
                <a:spcPct val="0"/>
              </a:spcBef>
              <a:spcAft>
                <a:spcPct val="0"/>
              </a:spcAft>
            </a:pPr>
            <a:r>
              <a:rPr lang="pl-PL" altLang="pl-PL" sz="1400" b="1" dirty="0">
                <a:latin typeface="Calibri" panose="020F0502020204030204" pitchFamily="34" charset="0"/>
                <a:ea typeface="Calibri" panose="020F0502020204030204" pitchFamily="34" charset="0"/>
                <a:cs typeface="Calibri" panose="020F0502020204030204" pitchFamily="34" charset="0"/>
              </a:rPr>
              <a:t>Grzebiuszka ziemna </a:t>
            </a:r>
            <a:r>
              <a:rPr lang="pl-PL" altLang="pl-PL" sz="1400" i="1" dirty="0" err="1">
                <a:latin typeface="Calibri" panose="020F0502020204030204" pitchFamily="34" charset="0"/>
                <a:ea typeface="Calibri" panose="020F0502020204030204" pitchFamily="34" charset="0"/>
                <a:cs typeface="Calibri" panose="020F0502020204030204" pitchFamily="34" charset="0"/>
              </a:rPr>
              <a:t>Pelobates</a:t>
            </a:r>
            <a:r>
              <a:rPr lang="pl-PL" altLang="pl-PL" sz="1400" i="1" dirty="0">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fuscus</a:t>
            </a:r>
            <a:r>
              <a:rPr lang="pl-PL" altLang="pl-PL" sz="1400" dirty="0">
                <a:latin typeface="Calibri" panose="020F0502020204030204" pitchFamily="34" charset="0"/>
                <a:ea typeface="Calibri" panose="020F0502020204030204" pitchFamily="34" charset="0"/>
                <a:cs typeface="Calibri" panose="020F0502020204030204" pitchFamily="34" charset="0"/>
              </a:rPr>
              <a:t> - brak stwierdzeń od poprzedniej waloryzacji.</a:t>
            </a:r>
            <a:endParaRPr lang="pl-PL" altLang="pl-PL" sz="1400" dirty="0"/>
          </a:p>
          <a:p>
            <a:pPr lvl="0" algn="just" eaLnBrk="0" fontAlgn="base" hangingPunct="0">
              <a:spcBef>
                <a:spcPct val="0"/>
              </a:spcBef>
              <a:spcAft>
                <a:spcPct val="0"/>
              </a:spcAft>
            </a:pPr>
            <a:r>
              <a:rPr lang="pl-PL" altLang="pl-PL" sz="1400" b="1" dirty="0">
                <a:latin typeface="Calibri" panose="020F0502020204030204" pitchFamily="34" charset="0"/>
                <a:ea typeface="Calibri" panose="020F0502020204030204" pitchFamily="34" charset="0"/>
                <a:cs typeface="Calibri" panose="020F0502020204030204" pitchFamily="34" charset="0"/>
              </a:rPr>
              <a:t>Ropucha paskówka</a:t>
            </a:r>
            <a:r>
              <a:rPr lang="pl-PL" altLang="pl-PL" sz="1400" b="1" u="sng" dirty="0">
                <a:solidFill>
                  <a:srgbClr val="008080"/>
                </a:solidFill>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Epidalea</a:t>
            </a:r>
            <a:r>
              <a:rPr lang="pl-PL" altLang="pl-PL" sz="1400" i="1" dirty="0">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calamita</a:t>
            </a:r>
            <a:r>
              <a:rPr lang="pl-PL" altLang="pl-PL" sz="1400" dirty="0">
                <a:latin typeface="Calibri" panose="020F0502020204030204" pitchFamily="34" charset="0"/>
                <a:ea typeface="Calibri" panose="020F0502020204030204" pitchFamily="34" charset="0"/>
                <a:cs typeface="Calibri" panose="020F0502020204030204" pitchFamily="34" charset="0"/>
              </a:rPr>
              <a:t> – brak stwierdzeń od poprzedniej waloryzacji.</a:t>
            </a:r>
            <a:endParaRPr lang="pl-PL" altLang="pl-PL" sz="1400" dirty="0"/>
          </a:p>
          <a:p>
            <a:pPr lvl="0" algn="just" eaLnBrk="0" fontAlgn="base" hangingPunct="0">
              <a:spcBef>
                <a:spcPct val="0"/>
              </a:spcBef>
              <a:spcAft>
                <a:spcPct val="0"/>
              </a:spcAft>
            </a:pPr>
            <a:r>
              <a:rPr lang="pl-PL" altLang="pl-PL" sz="1400" b="1" dirty="0">
                <a:latin typeface="Calibri" panose="020F0502020204030204" pitchFamily="34" charset="0"/>
                <a:ea typeface="Calibri" panose="020F0502020204030204" pitchFamily="34" charset="0"/>
                <a:cs typeface="Calibri" panose="020F0502020204030204" pitchFamily="34" charset="0"/>
              </a:rPr>
              <a:t>Ropucha zielona</a:t>
            </a:r>
            <a:r>
              <a:rPr lang="pl-PL" altLang="pl-PL" sz="1400" b="1" u="sng" dirty="0">
                <a:solidFill>
                  <a:srgbClr val="008080"/>
                </a:solidFill>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Pseudepidalea</a:t>
            </a:r>
            <a:r>
              <a:rPr lang="pl-PL" altLang="pl-PL" sz="1400" i="1" dirty="0">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viridis</a:t>
            </a:r>
            <a:r>
              <a:rPr lang="pl-PL" altLang="pl-PL" sz="1400" dirty="0">
                <a:latin typeface="Calibri" panose="020F0502020204030204" pitchFamily="34" charset="0"/>
                <a:ea typeface="Calibri" panose="020F0502020204030204" pitchFamily="34" charset="0"/>
                <a:cs typeface="Calibri" panose="020F0502020204030204" pitchFamily="34" charset="0"/>
              </a:rPr>
              <a:t> - brak stwierdzeń od poprzedniej waloryzacji.</a:t>
            </a:r>
            <a:endParaRPr lang="pl-PL" altLang="pl-PL" sz="1400" dirty="0"/>
          </a:p>
          <a:p>
            <a:pPr lvl="0" algn="just" eaLnBrk="0" fontAlgn="base" hangingPunct="0">
              <a:spcBef>
                <a:spcPct val="0"/>
              </a:spcBef>
              <a:spcAft>
                <a:spcPct val="0"/>
              </a:spcAft>
            </a:pPr>
            <a:r>
              <a:rPr lang="pl-PL" altLang="pl-PL" sz="1400" b="1" dirty="0">
                <a:latin typeface="Calibri" panose="020F0502020204030204" pitchFamily="34" charset="0"/>
                <a:ea typeface="Calibri" panose="020F0502020204030204" pitchFamily="34" charset="0"/>
                <a:cs typeface="Calibri" panose="020F0502020204030204" pitchFamily="34" charset="0"/>
              </a:rPr>
              <a:t>Rzekotka drzewna</a:t>
            </a:r>
            <a:r>
              <a:rPr lang="pl-PL" altLang="pl-PL" sz="1400" b="1" u="sng" dirty="0">
                <a:solidFill>
                  <a:srgbClr val="008080"/>
                </a:solidFill>
                <a:latin typeface="Calibri" panose="020F0502020204030204" pitchFamily="34" charset="0"/>
                <a:ea typeface="Calibri" panose="020F0502020204030204" pitchFamily="34" charset="0"/>
                <a:cs typeface="Calibri" panose="020F0502020204030204" pitchFamily="34" charset="0"/>
              </a:rPr>
              <a:t> </a:t>
            </a:r>
            <a:r>
              <a:rPr lang="pl-PL" altLang="pl-PL" sz="1400" i="1" dirty="0">
                <a:latin typeface="Calibri" panose="020F0502020204030204" pitchFamily="34" charset="0"/>
                <a:ea typeface="Calibri" panose="020F0502020204030204" pitchFamily="34" charset="0"/>
                <a:cs typeface="Calibri" panose="020F0502020204030204" pitchFamily="34" charset="0"/>
              </a:rPr>
              <a:t>Hyla </a:t>
            </a:r>
            <a:r>
              <a:rPr lang="pl-PL" altLang="pl-PL" sz="1400" i="1" dirty="0" err="1">
                <a:latin typeface="Calibri" panose="020F0502020204030204" pitchFamily="34" charset="0"/>
                <a:ea typeface="Calibri" panose="020F0502020204030204" pitchFamily="34" charset="0"/>
                <a:cs typeface="Calibri" panose="020F0502020204030204" pitchFamily="34" charset="0"/>
              </a:rPr>
              <a:t>arborea</a:t>
            </a:r>
            <a:r>
              <a:rPr lang="pl-PL" altLang="pl-PL" sz="1400" dirty="0">
                <a:latin typeface="Calibri" panose="020F0502020204030204" pitchFamily="34" charset="0"/>
                <a:ea typeface="Calibri" panose="020F0502020204030204" pitchFamily="34" charset="0"/>
                <a:cs typeface="Calibri" panose="020F0502020204030204" pitchFamily="34" charset="0"/>
              </a:rPr>
              <a:t> - brak stwierdzeń od poprzedniej waloryzacji.</a:t>
            </a:r>
            <a:endParaRPr lang="pl-PL" altLang="pl-PL" sz="1400" dirty="0"/>
          </a:p>
          <a:p>
            <a:pPr lvl="0" algn="just" eaLnBrk="0" fontAlgn="base" hangingPunct="0">
              <a:spcBef>
                <a:spcPct val="0"/>
              </a:spcBef>
              <a:spcAft>
                <a:spcPct val="0"/>
              </a:spcAft>
            </a:pPr>
            <a:r>
              <a:rPr lang="pl-PL" altLang="pl-PL" sz="1400" b="1" dirty="0">
                <a:latin typeface="Calibri" panose="020F0502020204030204" pitchFamily="34" charset="0"/>
                <a:ea typeface="Calibri" panose="020F0502020204030204" pitchFamily="34" charset="0"/>
                <a:cs typeface="Calibri" panose="020F0502020204030204" pitchFamily="34" charset="0"/>
              </a:rPr>
              <a:t>Żmija zygzakowata </a:t>
            </a:r>
            <a:r>
              <a:rPr lang="pl-PL" altLang="pl-PL" sz="1400" i="1" dirty="0" err="1">
                <a:latin typeface="Calibri" panose="020F0502020204030204" pitchFamily="34" charset="0"/>
                <a:ea typeface="Calibri" panose="020F0502020204030204" pitchFamily="34" charset="0"/>
                <a:cs typeface="Calibri" panose="020F0502020204030204" pitchFamily="34" charset="0"/>
              </a:rPr>
              <a:t>Vipera</a:t>
            </a:r>
            <a:r>
              <a:rPr lang="pl-PL" altLang="pl-PL" sz="1400" i="1" dirty="0">
                <a:latin typeface="Calibri" panose="020F0502020204030204" pitchFamily="34" charset="0"/>
                <a:ea typeface="Calibri" panose="020F0502020204030204" pitchFamily="34" charset="0"/>
                <a:cs typeface="Calibri" panose="020F0502020204030204" pitchFamily="34" charset="0"/>
              </a:rPr>
              <a:t> </a:t>
            </a:r>
            <a:r>
              <a:rPr lang="pl-PL" altLang="pl-PL" sz="1400" i="1" dirty="0" err="1">
                <a:latin typeface="Calibri" panose="020F0502020204030204" pitchFamily="34" charset="0"/>
                <a:ea typeface="Calibri" panose="020F0502020204030204" pitchFamily="34" charset="0"/>
                <a:cs typeface="Calibri" panose="020F0502020204030204" pitchFamily="34" charset="0"/>
              </a:rPr>
              <a:t>berus</a:t>
            </a:r>
            <a:r>
              <a:rPr lang="pl-PL" altLang="pl-PL" sz="1400" dirty="0">
                <a:latin typeface="Calibri" panose="020F0502020204030204" pitchFamily="34" charset="0"/>
                <a:ea typeface="Calibri" panose="020F0502020204030204" pitchFamily="34" charset="0"/>
                <a:cs typeface="Calibri" panose="020F0502020204030204" pitchFamily="34" charset="0"/>
              </a:rPr>
              <a:t> - brak stwierdzeń od poprzedniej waloryzacji.</a:t>
            </a:r>
            <a:endParaRPr lang="pl-PL" altLang="pl-PL" sz="1400" dirty="0">
              <a:latin typeface="Arial" panose="020B0604020202020204" pitchFamily="34" charset="0"/>
            </a:endParaRPr>
          </a:p>
        </p:txBody>
      </p:sp>
      <p:pic>
        <p:nvPicPr>
          <p:cNvPr id="3" name="Obraz 2"/>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extLst>
      <p:ext uri="{BB962C8B-B14F-4D97-AF65-F5344CB8AC3E}">
        <p14:creationId xmlns:p14="http://schemas.microsoft.com/office/powerpoint/2010/main" val="1132538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400" b="1" dirty="0" smtClean="0"/>
              <a:t>CEL WYKONANIA WALORYZACJI PRZYRODNICZEJ</a:t>
            </a:r>
            <a:endParaRPr lang="pl-PL" sz="2400" b="1" dirty="0"/>
          </a:p>
        </p:txBody>
      </p:sp>
      <p:sp>
        <p:nvSpPr>
          <p:cNvPr id="3" name="Symbol zastępczy zawartości 2"/>
          <p:cNvSpPr>
            <a:spLocks noGrp="1"/>
          </p:cNvSpPr>
          <p:nvPr>
            <p:ph idx="1"/>
          </p:nvPr>
        </p:nvSpPr>
        <p:spPr>
          <a:xfrm>
            <a:off x="457200" y="1196752"/>
            <a:ext cx="8229600" cy="4929411"/>
          </a:xfrm>
        </p:spPr>
        <p:txBody>
          <a:bodyPr>
            <a:normAutofit fontScale="47500" lnSpcReduction="20000"/>
          </a:bodyPr>
          <a:lstStyle/>
          <a:p>
            <a:pPr marL="0" indent="0">
              <a:buNone/>
            </a:pPr>
            <a:r>
              <a:rPr lang="pl-PL" sz="3400" dirty="0"/>
              <a:t>Głównym celem </a:t>
            </a:r>
            <a:r>
              <a:rPr lang="pl-PL" sz="3400" dirty="0" smtClean="0"/>
              <a:t>realizacji zadania było dokonanie przyrodniczej </a:t>
            </a:r>
            <a:r>
              <a:rPr lang="pl-PL" sz="3400" dirty="0"/>
              <a:t>waloryzacji obszaru gminy Police na drodze: </a:t>
            </a:r>
          </a:p>
          <a:p>
            <a:r>
              <a:rPr lang="pl-PL" sz="3400" dirty="0" smtClean="0"/>
              <a:t>poznania </a:t>
            </a:r>
            <a:r>
              <a:rPr lang="pl-PL" sz="3400" dirty="0"/>
              <a:t>zasobów i walorów środowiska przyrodniczego, w szczególności siedlisk przyrodniczych, zbiorowisk, gatunków, korytarzy ekologicznych, typów krajobrazów i elementów przyrody nieożywionej, itd., </a:t>
            </a:r>
          </a:p>
          <a:p>
            <a:r>
              <a:rPr lang="pl-PL" sz="3400" dirty="0" smtClean="0"/>
              <a:t>zgromadzenia </a:t>
            </a:r>
            <a:r>
              <a:rPr lang="pl-PL" sz="3400" dirty="0"/>
              <a:t>kompleksowych danych faktograficznych o zasobach przyrody i krajobrazu gminy, </a:t>
            </a:r>
          </a:p>
          <a:p>
            <a:r>
              <a:rPr lang="pl-PL" sz="3400" dirty="0" smtClean="0"/>
              <a:t>oceny </a:t>
            </a:r>
            <a:r>
              <a:rPr lang="pl-PL" sz="3400" dirty="0"/>
              <a:t>stanu zachowania powołanych dotychczas i projektowanych do ochrony obszarów i obiektów, </a:t>
            </a:r>
          </a:p>
          <a:p>
            <a:r>
              <a:rPr lang="pl-PL" sz="3400" dirty="0" smtClean="0"/>
              <a:t>dokonania </a:t>
            </a:r>
            <a:r>
              <a:rPr lang="pl-PL" sz="3400" dirty="0"/>
              <a:t>kompleksowej oceny walorów przyrodniczych w oparciu o wyniki inwentaryzacji florystycznej, faunistycznej, biotopów, krajobrazu oraz przyrody nieożywionej, </a:t>
            </a:r>
          </a:p>
          <a:p>
            <a:r>
              <a:rPr lang="pl-PL" sz="3400" dirty="0" smtClean="0"/>
              <a:t>przedstawienia </a:t>
            </a:r>
            <a:r>
              <a:rPr lang="pl-PL" sz="3400" dirty="0"/>
              <a:t>i oceny najistotniejszych zagrożeń i procesów wpływających negatywnie na środowisko przyrodnicze gminy, z oszacowaniem obecnego stopnia degradacji kluczowych zasobów naturalnych gminy, </a:t>
            </a:r>
          </a:p>
          <a:p>
            <a:r>
              <a:rPr lang="pl-PL" sz="3400" dirty="0" smtClean="0"/>
              <a:t>wskazania </a:t>
            </a:r>
            <a:r>
              <a:rPr lang="pl-PL" sz="3400" dirty="0"/>
              <a:t>obszarów strategicznych z punktu widzenia utrzymania integralności układów zieleni publicznej w gminie, </a:t>
            </a:r>
          </a:p>
          <a:p>
            <a:r>
              <a:rPr lang="pl-PL" sz="3400" dirty="0" smtClean="0"/>
              <a:t>charakterystyki </a:t>
            </a:r>
            <a:r>
              <a:rPr lang="pl-PL" sz="3400" dirty="0"/>
              <a:t>funkcjonowania ostoi przyrody, </a:t>
            </a:r>
          </a:p>
          <a:p>
            <a:r>
              <a:rPr lang="pl-PL" sz="3400" dirty="0" smtClean="0"/>
              <a:t>zaproponowania </a:t>
            </a:r>
            <a:r>
              <a:rPr lang="pl-PL" sz="3400" dirty="0"/>
              <a:t>wytycznych konserwatorskich dla ochrony gatunków i środowisk, najcenniejszych typów krajobrazów i elementów przyrody nieożywionej występujących na obszarze oraz likwidacji barier ekologicznych, </a:t>
            </a:r>
          </a:p>
          <a:p>
            <a:r>
              <a:rPr lang="pl-PL" sz="3400" dirty="0" smtClean="0"/>
              <a:t>wskazania </a:t>
            </a:r>
            <a:r>
              <a:rPr lang="pl-PL" sz="3400" dirty="0"/>
              <a:t>działań niezbędnych do osiągnięcia zrównoważonego rozwoju gminy i utrzymania kluczowych zasobów przyrodniczych. </a:t>
            </a:r>
          </a:p>
          <a:p>
            <a:pPr>
              <a:buNone/>
            </a:pPr>
            <a:endParaRPr lang="pl-PL" dirty="0"/>
          </a:p>
        </p:txBody>
      </p:sp>
      <p:pic>
        <p:nvPicPr>
          <p:cNvPr id="4" name="Obraz 3"/>
          <p:cNvPicPr/>
          <p:nvPr/>
        </p:nvPicPr>
        <p:blipFill>
          <a:blip r:embed="rId2">
            <a:extLst>
              <a:ext uri="{28A0092B-C50C-407E-A947-70E740481C1C}">
                <a14:useLocalDpi xmlns:a14="http://schemas.microsoft.com/office/drawing/2010/main" val="0"/>
              </a:ext>
            </a:extLst>
          </a:blip>
          <a:srcRect/>
          <a:stretch>
            <a:fillRect/>
          </a:stretch>
        </p:blipFill>
        <p:spPr bwMode="auto">
          <a:xfrm>
            <a:off x="1692275" y="26288"/>
            <a:ext cx="5759450" cy="60452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6BAFCA60-70FE-344D-92D4-E58261C28528}"/>
              </a:ext>
            </a:extLst>
          </p:cNvPr>
          <p:cNvSpPr/>
          <p:nvPr/>
        </p:nvSpPr>
        <p:spPr>
          <a:xfrm>
            <a:off x="367390" y="575674"/>
            <a:ext cx="8553236" cy="2303451"/>
          </a:xfrm>
          <a:prstGeom prst="rect">
            <a:avLst/>
          </a:prstGeom>
        </p:spPr>
        <p:txBody>
          <a:bodyPr wrap="square">
            <a:spAutoFit/>
          </a:bodyPr>
          <a:lstStyle/>
          <a:p>
            <a:pPr indent="449580" algn="ctr">
              <a:lnSpc>
                <a:spcPct val="115000"/>
              </a:lnSpc>
            </a:pPr>
            <a:r>
              <a:rPr lang="pl-PL" b="1" dirty="0">
                <a:solidFill>
                  <a:srgbClr val="4F81BD"/>
                </a:solidFill>
                <a:latin typeface="Calibri" panose="020F0502020204030204" pitchFamily="34" charset="0"/>
                <a:cs typeface="Times New Roman" panose="02020603050405020304" pitchFamily="18" charset="0"/>
              </a:rPr>
              <a:t>NAJISTOTNIEJSZE MIEJSCA WYSTĘPOWANIA FAUNY</a:t>
            </a:r>
          </a:p>
          <a:p>
            <a:pPr marL="342900" lvl="0" indent="-342900" algn="just">
              <a:lnSpc>
                <a:spcPct val="115000"/>
              </a:lnSpc>
              <a:spcAft>
                <a:spcPts val="0"/>
              </a:spcAft>
              <a:buFont typeface="Symbol" pitchFamily="2" charset="2"/>
              <a:buChar char=""/>
            </a:pPr>
            <a:r>
              <a:rPr lang="pl-PL" dirty="0">
                <a:latin typeface="Calibri" panose="020F0502020204030204" pitchFamily="34" charset="0"/>
                <a:ea typeface="Times New Roman" panose="02020603050405020304" pitchFamily="18" charset="0"/>
                <a:cs typeface="Calibri" panose="020F0502020204030204" pitchFamily="34" charset="0"/>
              </a:rPr>
              <a:t>Rezerwat przyrody „Świdwie” (ptaki, płazy, ssaki);</a:t>
            </a:r>
          </a:p>
          <a:p>
            <a:pPr marL="342900" lvl="0" indent="-342900" algn="just">
              <a:lnSpc>
                <a:spcPct val="115000"/>
              </a:lnSpc>
              <a:spcAft>
                <a:spcPts val="0"/>
              </a:spcAft>
              <a:buFont typeface="Symbol" pitchFamily="2" charset="2"/>
              <a:buChar char=""/>
            </a:pPr>
            <a:r>
              <a:rPr lang="pl-PL" dirty="0">
                <a:latin typeface="Calibri" panose="020F0502020204030204" pitchFamily="34" charset="0"/>
                <a:ea typeface="Calibri" panose="020F0502020204030204" pitchFamily="34" charset="0"/>
                <a:cs typeface="Calibri" panose="020F0502020204030204" pitchFamily="34" charset="0"/>
              </a:rPr>
              <a:t>Proponowany użytek ekologiczny „Staw Goślicki” (płazy);</a:t>
            </a:r>
          </a:p>
          <a:p>
            <a:pPr marL="342900" lvl="0" indent="-342900" algn="just">
              <a:lnSpc>
                <a:spcPct val="115000"/>
              </a:lnSpc>
              <a:spcAft>
                <a:spcPts val="0"/>
              </a:spcAft>
              <a:buFont typeface="Symbol" pitchFamily="2" charset="2"/>
              <a:buChar char=""/>
            </a:pPr>
            <a:r>
              <a:rPr lang="pl-PL" dirty="0">
                <a:latin typeface="Calibri" panose="020F0502020204030204" pitchFamily="34" charset="0"/>
                <a:ea typeface="Calibri" panose="020F0502020204030204" pitchFamily="34" charset="0"/>
                <a:cs typeface="Calibri" panose="020F0502020204030204" pitchFamily="34" charset="0"/>
              </a:rPr>
              <a:t>Proponowany użytek ekologiczny „</a:t>
            </a:r>
            <a:r>
              <a:rPr lang="pl-PL" dirty="0" err="1">
                <a:latin typeface="Calibri" panose="020F0502020204030204" pitchFamily="34" charset="0"/>
                <a:ea typeface="Calibri" panose="020F0502020204030204" pitchFamily="34" charset="0"/>
                <a:cs typeface="Calibri" panose="020F0502020204030204" pitchFamily="34" charset="0"/>
              </a:rPr>
              <a:t>Pilchowskie</a:t>
            </a:r>
            <a:r>
              <a:rPr lang="pl-PL" dirty="0">
                <a:latin typeface="Calibri" panose="020F0502020204030204" pitchFamily="34" charset="0"/>
                <a:ea typeface="Calibri" panose="020F0502020204030204" pitchFamily="34" charset="0"/>
                <a:cs typeface="Calibri" panose="020F0502020204030204" pitchFamily="34" charset="0"/>
              </a:rPr>
              <a:t> Mokradła” (ptaki, płazy);</a:t>
            </a:r>
          </a:p>
          <a:p>
            <a:pPr marL="342900" lvl="0" indent="-342900" algn="just">
              <a:lnSpc>
                <a:spcPct val="115000"/>
              </a:lnSpc>
              <a:spcAft>
                <a:spcPts val="0"/>
              </a:spcAft>
              <a:buFont typeface="Symbol" pitchFamily="2" charset="2"/>
              <a:buChar char=""/>
            </a:pPr>
            <a:r>
              <a:rPr lang="pl-PL" dirty="0">
                <a:latin typeface="Calibri" panose="020F0502020204030204" pitchFamily="34" charset="0"/>
                <a:ea typeface="Calibri" panose="020F0502020204030204" pitchFamily="34" charset="0"/>
                <a:cs typeface="Calibri" panose="020F0502020204030204" pitchFamily="34" charset="0"/>
              </a:rPr>
              <a:t>Odstojniki </a:t>
            </a:r>
            <a:r>
              <a:rPr lang="pl-PL" dirty="0" smtClean="0">
                <a:latin typeface="Calibri" panose="020F0502020204030204" pitchFamily="34" charset="0"/>
                <a:ea typeface="Calibri" panose="020F0502020204030204" pitchFamily="34" charset="0"/>
                <a:cs typeface="Calibri" panose="020F0502020204030204" pitchFamily="34" charset="0"/>
              </a:rPr>
              <a:t>przy zakładach chemicznych Police (ptaki</a:t>
            </a:r>
            <a:r>
              <a:rPr lang="pl-PL" dirty="0">
                <a:latin typeface="Calibri" panose="020F0502020204030204" pitchFamily="34" charset="0"/>
                <a:ea typeface="Calibri" panose="020F0502020204030204" pitchFamily="34" charset="0"/>
                <a:cs typeface="Calibri" panose="020F0502020204030204" pitchFamily="34" charset="0"/>
              </a:rPr>
              <a:t>, płazy, ssaki);</a:t>
            </a:r>
          </a:p>
          <a:p>
            <a:pPr marL="342900" lvl="0" indent="-342900" algn="just">
              <a:lnSpc>
                <a:spcPct val="115000"/>
              </a:lnSpc>
              <a:spcAft>
                <a:spcPts val="0"/>
              </a:spcAft>
              <a:buFont typeface="Symbol" pitchFamily="2" charset="2"/>
              <a:buChar char=""/>
            </a:pPr>
            <a:r>
              <a:rPr lang="pl-PL" dirty="0">
                <a:latin typeface="Calibri" panose="020F0502020204030204" pitchFamily="34" charset="0"/>
                <a:ea typeface="Calibri" panose="020F0502020204030204" pitchFamily="34" charset="0"/>
                <a:cs typeface="Calibri" panose="020F0502020204030204" pitchFamily="34" charset="0"/>
              </a:rPr>
              <a:t>Odra oraz </a:t>
            </a:r>
            <a:r>
              <a:rPr lang="pl-PL" dirty="0" smtClean="0">
                <a:latin typeface="Calibri" panose="020F0502020204030204" pitchFamily="34" charset="0"/>
                <a:ea typeface="Calibri" panose="020F0502020204030204" pitchFamily="34" charset="0"/>
                <a:cs typeface="Calibri" panose="020F0502020204030204" pitchFamily="34" charset="0"/>
              </a:rPr>
              <a:t>Roztoka </a:t>
            </a:r>
            <a:r>
              <a:rPr lang="pl-PL" dirty="0">
                <a:latin typeface="Calibri" panose="020F0502020204030204" pitchFamily="34" charset="0"/>
                <a:ea typeface="Calibri" panose="020F0502020204030204" pitchFamily="34" charset="0"/>
                <a:cs typeface="Calibri" panose="020F0502020204030204" pitchFamily="34" charset="0"/>
              </a:rPr>
              <a:t>Odrzańska – ptaki;</a:t>
            </a:r>
          </a:p>
          <a:p>
            <a:pPr marL="342900" lvl="0" indent="-342900" algn="just">
              <a:lnSpc>
                <a:spcPct val="115000"/>
              </a:lnSpc>
              <a:spcAft>
                <a:spcPts val="0"/>
              </a:spcAft>
              <a:buFont typeface="Symbol" pitchFamily="2" charset="2"/>
              <a:buChar char=""/>
            </a:pPr>
            <a:r>
              <a:rPr lang="pl-PL" dirty="0">
                <a:latin typeface="Calibri" panose="020F0502020204030204" pitchFamily="34" charset="0"/>
                <a:ea typeface="Calibri" panose="020F0502020204030204" pitchFamily="34" charset="0"/>
                <a:cs typeface="Calibri" panose="020F0502020204030204" pitchFamily="34" charset="0"/>
              </a:rPr>
              <a:t>Obszar Natura 2000 PLH 320015 Police – Kanały (nietoperze).</a:t>
            </a:r>
          </a:p>
        </p:txBody>
      </p:sp>
      <p:pic>
        <p:nvPicPr>
          <p:cNvPr id="5" name="Obraz 4">
            <a:extLst>
              <a:ext uri="{FF2B5EF4-FFF2-40B4-BE49-F238E27FC236}">
                <a16:creationId xmlns:a16="http://schemas.microsoft.com/office/drawing/2014/main" xmlns="" id="{018444BC-F0AB-8444-B5AE-842BA9D02567}"/>
              </a:ext>
            </a:extLst>
          </p:cNvPr>
          <p:cNvPicPr>
            <a:picLocks noChangeAspect="1"/>
          </p:cNvPicPr>
          <p:nvPr/>
        </p:nvPicPr>
        <p:blipFill>
          <a:blip r:embed="rId2" cstate="print"/>
          <a:stretch>
            <a:fillRect/>
          </a:stretch>
        </p:blipFill>
        <p:spPr>
          <a:xfrm>
            <a:off x="279840" y="2979446"/>
            <a:ext cx="4264014" cy="3790235"/>
          </a:xfrm>
          <a:prstGeom prst="rect">
            <a:avLst/>
          </a:prstGeom>
        </p:spPr>
      </p:pic>
      <p:pic>
        <p:nvPicPr>
          <p:cNvPr id="7" name="Obraz 6">
            <a:extLst>
              <a:ext uri="{FF2B5EF4-FFF2-40B4-BE49-F238E27FC236}">
                <a16:creationId xmlns:a16="http://schemas.microsoft.com/office/drawing/2014/main" xmlns="" id="{0228D38A-3F0F-7748-8DFE-83D045382983}"/>
              </a:ext>
            </a:extLst>
          </p:cNvPr>
          <p:cNvPicPr>
            <a:picLocks noChangeAspect="1"/>
          </p:cNvPicPr>
          <p:nvPr/>
        </p:nvPicPr>
        <p:blipFill>
          <a:blip r:embed="rId3" cstate="print"/>
          <a:stretch>
            <a:fillRect/>
          </a:stretch>
        </p:blipFill>
        <p:spPr>
          <a:xfrm>
            <a:off x="4860032" y="2979446"/>
            <a:ext cx="3978456" cy="3790235"/>
          </a:xfrm>
          <a:prstGeom prst="rect">
            <a:avLst/>
          </a:prstGeom>
        </p:spPr>
      </p:pic>
      <p:pic>
        <p:nvPicPr>
          <p:cNvPr id="8" name="Obraz 7"/>
          <p:cNvPicPr/>
          <p:nvPr/>
        </p:nvPicPr>
        <p:blipFill>
          <a:blip r:embed="rId4">
            <a:extLst>
              <a:ext uri="{28A0092B-C50C-407E-A947-70E740481C1C}">
                <a14:useLocalDpi xmlns:a14="http://schemas.microsoft.com/office/drawing/2010/main" val="0"/>
              </a:ext>
            </a:extLst>
          </a:blip>
          <a:srcRect/>
          <a:stretch>
            <a:fillRect/>
          </a:stretch>
        </p:blipFill>
        <p:spPr bwMode="auto">
          <a:xfrm>
            <a:off x="1764283" y="0"/>
            <a:ext cx="5759450" cy="604520"/>
          </a:xfrm>
          <a:prstGeom prst="rect">
            <a:avLst/>
          </a:prstGeom>
          <a:noFill/>
        </p:spPr>
      </p:pic>
    </p:spTree>
    <p:extLst>
      <p:ext uri="{BB962C8B-B14F-4D97-AF65-F5344CB8AC3E}">
        <p14:creationId xmlns:p14="http://schemas.microsoft.com/office/powerpoint/2010/main" val="11712870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xmlns="" id="{D5DD1588-D7E2-B34B-878E-1A98C96123A0}"/>
              </a:ext>
            </a:extLst>
          </p:cNvPr>
          <p:cNvSpPr/>
          <p:nvPr/>
        </p:nvSpPr>
        <p:spPr>
          <a:xfrm>
            <a:off x="135783" y="908720"/>
            <a:ext cx="8846050" cy="5543056"/>
          </a:xfrm>
          <a:prstGeom prst="rect">
            <a:avLst/>
          </a:prstGeom>
        </p:spPr>
        <p:txBody>
          <a:bodyPr wrap="square">
            <a:spAutoFit/>
          </a:bodyPr>
          <a:lstStyle/>
          <a:p>
            <a:pPr algn="ctr">
              <a:lnSpc>
                <a:spcPct val="115000"/>
              </a:lnSpc>
              <a:spcBef>
                <a:spcPts val="1000"/>
              </a:spcBef>
              <a:spcAft>
                <a:spcPts val="0"/>
              </a:spcAft>
            </a:pPr>
            <a:r>
              <a:rPr lang="pl-PL" b="1" dirty="0">
                <a:solidFill>
                  <a:srgbClr val="4F81BD"/>
                </a:solidFill>
                <a:latin typeface="Calibri" panose="020F0502020204030204" pitchFamily="34" charset="0"/>
                <a:ea typeface="Times New Roman" panose="02020603050405020304" pitchFamily="18" charset="0"/>
                <a:cs typeface="Times New Roman" panose="02020603050405020304" pitchFamily="18" charset="0"/>
              </a:rPr>
              <a:t>NAJCENNIEJSZE GATUNKI </a:t>
            </a:r>
            <a:r>
              <a:rPr lang="pl-PL" b="1" dirty="0" smtClean="0">
                <a:solidFill>
                  <a:srgbClr val="4F81BD"/>
                </a:solidFill>
                <a:latin typeface="Calibri" panose="020F0502020204030204" pitchFamily="34" charset="0"/>
                <a:ea typeface="Times New Roman" panose="02020603050405020304" pitchFamily="18" charset="0"/>
                <a:cs typeface="Times New Roman" panose="02020603050405020304" pitchFamily="18" charset="0"/>
              </a:rPr>
              <a:t>ZWIERZĄT</a:t>
            </a:r>
          </a:p>
          <a:p>
            <a:pPr>
              <a:lnSpc>
                <a:spcPct val="115000"/>
              </a:lnSpc>
              <a:spcAft>
                <a:spcPts val="0"/>
              </a:spcAft>
            </a:pPr>
            <a:r>
              <a:rPr lang="pl-PL" sz="1600" dirty="0" smtClean="0">
                <a:latin typeface="Calibri" panose="020F0502020204030204" pitchFamily="34" charset="0"/>
                <a:ea typeface="Calibri" panose="020F0502020204030204" pitchFamily="34" charset="0"/>
                <a:cs typeface="Times New Roman" panose="02020603050405020304" pitchFamily="18" charset="0"/>
              </a:rPr>
              <a:t>Do </a:t>
            </a:r>
            <a:r>
              <a:rPr lang="pl-PL" sz="1600" dirty="0">
                <a:latin typeface="Calibri" panose="020F0502020204030204" pitchFamily="34" charset="0"/>
                <a:ea typeface="Calibri" panose="020F0502020204030204" pitchFamily="34" charset="0"/>
                <a:cs typeface="Times New Roman" panose="02020603050405020304" pitchFamily="18" charset="0"/>
              </a:rPr>
              <a:t>najcenniejszych gatunków zwierząt </a:t>
            </a:r>
            <a:r>
              <a:rPr lang="pl-PL" sz="1600" dirty="0" smtClean="0">
                <a:latin typeface="Calibri" panose="020F0502020204030204" pitchFamily="34" charset="0"/>
                <a:ea typeface="Calibri" panose="020F0502020204030204" pitchFamily="34" charset="0"/>
                <a:cs typeface="Times New Roman" panose="02020603050405020304" pitchFamily="18" charset="0"/>
              </a:rPr>
              <a:t>przystępujących </a:t>
            </a:r>
            <a:r>
              <a:rPr lang="pl-PL" sz="1600" dirty="0">
                <a:latin typeface="Calibri" panose="020F0502020204030204" pitchFamily="34" charset="0"/>
                <a:ea typeface="Calibri" panose="020F0502020204030204" pitchFamily="34" charset="0"/>
                <a:cs typeface="Times New Roman" panose="02020603050405020304" pitchFamily="18" charset="0"/>
              </a:rPr>
              <a:t>do rozrodu w obrębie </a:t>
            </a:r>
            <a:r>
              <a:rPr lang="pl-PL" sz="1600" dirty="0" smtClean="0">
                <a:latin typeface="Calibri" panose="020F0502020204030204" pitchFamily="34" charset="0"/>
                <a:ea typeface="Calibri" panose="020F0502020204030204" pitchFamily="34" charset="0"/>
                <a:cs typeface="Times New Roman" panose="02020603050405020304" pitchFamily="18" charset="0"/>
              </a:rPr>
              <a:t>gminy </a:t>
            </a:r>
            <a:r>
              <a:rPr lang="pl-PL" sz="1600" dirty="0">
                <a:latin typeface="Calibri" panose="020F0502020204030204" pitchFamily="34" charset="0"/>
                <a:ea typeface="Calibri" panose="020F0502020204030204" pitchFamily="34" charset="0"/>
                <a:cs typeface="Times New Roman" panose="02020603050405020304" pitchFamily="18" charset="0"/>
              </a:rPr>
              <a:t>Police zaliczamy:</a:t>
            </a:r>
          </a:p>
          <a:p>
            <a:pPr marL="285750" indent="-285750" algn="just">
              <a:lnSpc>
                <a:spcPct val="115000"/>
              </a:lnSpc>
              <a:spcAft>
                <a:spcPts val="0"/>
              </a:spcAft>
              <a:buFont typeface="Arial" panose="020B0604020202020204" pitchFamily="34" charset="0"/>
              <a:buChar char="•"/>
            </a:pP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pl-PL" sz="1600" dirty="0">
                <a:latin typeface="Calibri" panose="020F0502020204030204" pitchFamily="34" charset="0"/>
                <a:ea typeface="Calibri" panose="020F0502020204030204" pitchFamily="34" charset="0"/>
                <a:cs typeface="Times New Roman" panose="02020603050405020304" pitchFamily="18" charset="0"/>
              </a:rPr>
              <a:t>Kumak nizinny </a:t>
            </a:r>
            <a:r>
              <a:rPr lang="pl-PL" sz="1600" i="1" dirty="0" err="1">
                <a:latin typeface="Calibri" panose="020F0502020204030204" pitchFamily="34" charset="0"/>
                <a:ea typeface="Calibri" panose="020F0502020204030204" pitchFamily="34" charset="0"/>
                <a:cs typeface="Times New Roman" panose="02020603050405020304" pitchFamily="18" charset="0"/>
              </a:rPr>
              <a:t>Bombina</a:t>
            </a:r>
            <a:r>
              <a:rPr lang="pl-PL" sz="1600" i="1" dirty="0">
                <a:latin typeface="Calibri" panose="020F0502020204030204" pitchFamily="34" charset="0"/>
                <a:ea typeface="Calibri" panose="020F0502020204030204" pitchFamily="34" charset="0"/>
                <a:cs typeface="Times New Roman" panose="02020603050405020304" pitchFamily="18" charset="0"/>
              </a:rPr>
              <a:t> </a:t>
            </a:r>
            <a:r>
              <a:rPr lang="pl-PL" sz="1600" i="1" dirty="0" err="1">
                <a:latin typeface="Calibri" panose="020F0502020204030204" pitchFamily="34" charset="0"/>
                <a:ea typeface="Calibri" panose="020F0502020204030204" pitchFamily="34" charset="0"/>
                <a:cs typeface="Times New Roman" panose="02020603050405020304" pitchFamily="18" charset="0"/>
              </a:rPr>
              <a:t>bombina</a:t>
            </a:r>
            <a:endParaRPr lang="pl-PL" sz="1600"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pl-PL" sz="1600" dirty="0">
                <a:latin typeface="Calibri" panose="020F0502020204030204" pitchFamily="34" charset="0"/>
                <a:ea typeface="Calibri" panose="020F0502020204030204" pitchFamily="34" charset="0"/>
                <a:cs typeface="Times New Roman" panose="02020603050405020304" pitchFamily="18" charset="0"/>
              </a:rPr>
              <a:t>Bąk</a:t>
            </a:r>
            <a:r>
              <a:rPr lang="pl-PL" sz="1600" i="1" dirty="0">
                <a:latin typeface="Calibri" panose="020F0502020204030204" pitchFamily="34" charset="0"/>
                <a:ea typeface="Calibri" panose="020F0502020204030204" pitchFamily="34" charset="0"/>
                <a:cs typeface="Times New Roman" panose="02020603050405020304" pitchFamily="18" charset="0"/>
              </a:rPr>
              <a:t> </a:t>
            </a:r>
            <a:r>
              <a:rPr lang="pl-PL" sz="1600" i="1" dirty="0" err="1">
                <a:latin typeface="Calibri" panose="020F0502020204030204" pitchFamily="34" charset="0"/>
                <a:ea typeface="Calibri" panose="020F0502020204030204" pitchFamily="34" charset="0"/>
                <a:cs typeface="Times New Roman" panose="02020603050405020304" pitchFamily="18" charset="0"/>
              </a:rPr>
              <a:t>Botaurus</a:t>
            </a:r>
            <a:r>
              <a:rPr lang="pl-PL" sz="1600" i="1" dirty="0">
                <a:latin typeface="Calibri" panose="020F0502020204030204" pitchFamily="34" charset="0"/>
                <a:ea typeface="Calibri" panose="020F0502020204030204" pitchFamily="34" charset="0"/>
                <a:cs typeface="Times New Roman" panose="02020603050405020304" pitchFamily="18" charset="0"/>
              </a:rPr>
              <a:t> </a:t>
            </a:r>
            <a:r>
              <a:rPr lang="pl-PL" sz="1600" i="1" dirty="0" err="1">
                <a:latin typeface="Calibri" panose="020F0502020204030204" pitchFamily="34" charset="0"/>
                <a:ea typeface="Calibri" panose="020F0502020204030204" pitchFamily="34" charset="0"/>
                <a:cs typeface="Times New Roman" panose="02020603050405020304" pitchFamily="18" charset="0"/>
              </a:rPr>
              <a:t>stellaris</a:t>
            </a:r>
            <a:endParaRPr lang="pl-PL" sz="1600"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pl-PL" sz="1600" dirty="0">
                <a:latin typeface="Calibri" panose="020F0502020204030204" pitchFamily="34" charset="0"/>
                <a:ea typeface="Calibri" panose="020F0502020204030204" pitchFamily="34" charset="0"/>
                <a:cs typeface="Times New Roman" panose="02020603050405020304" pitchFamily="18" charset="0"/>
              </a:rPr>
              <a:t>Ohar</a:t>
            </a:r>
            <a:r>
              <a:rPr lang="pl-PL" sz="1600" i="1" dirty="0">
                <a:latin typeface="Calibri" panose="020F0502020204030204" pitchFamily="34" charset="0"/>
                <a:ea typeface="Calibri" panose="020F0502020204030204" pitchFamily="34" charset="0"/>
                <a:cs typeface="Times New Roman" panose="02020603050405020304" pitchFamily="18" charset="0"/>
              </a:rPr>
              <a:t> </a:t>
            </a:r>
            <a:r>
              <a:rPr lang="pl-PL" sz="1600" i="1" dirty="0" err="1">
                <a:latin typeface="Calibri" panose="020F0502020204030204" pitchFamily="34" charset="0"/>
                <a:ea typeface="Calibri" panose="020F0502020204030204" pitchFamily="34" charset="0"/>
                <a:cs typeface="Times New Roman" panose="02020603050405020304" pitchFamily="18" charset="0"/>
              </a:rPr>
              <a:t>Tadorna</a:t>
            </a:r>
            <a:r>
              <a:rPr lang="pl-PL" sz="1600" i="1" dirty="0">
                <a:latin typeface="Calibri" panose="020F0502020204030204" pitchFamily="34" charset="0"/>
                <a:ea typeface="Calibri" panose="020F0502020204030204" pitchFamily="34" charset="0"/>
                <a:cs typeface="Times New Roman" panose="02020603050405020304" pitchFamily="18" charset="0"/>
              </a:rPr>
              <a:t> </a:t>
            </a:r>
            <a:r>
              <a:rPr lang="pl-PL" sz="1600" i="1" dirty="0" err="1">
                <a:latin typeface="Calibri" panose="020F0502020204030204" pitchFamily="34" charset="0"/>
                <a:ea typeface="Calibri" panose="020F0502020204030204" pitchFamily="34" charset="0"/>
                <a:cs typeface="Times New Roman" panose="02020603050405020304" pitchFamily="18" charset="0"/>
              </a:rPr>
              <a:t>tadorna</a:t>
            </a:r>
            <a:endParaRPr lang="pl-PL" sz="1600"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pl-PL" sz="1600" dirty="0">
                <a:latin typeface="Calibri" panose="020F0502020204030204" pitchFamily="34" charset="0"/>
                <a:ea typeface="Calibri" panose="020F0502020204030204" pitchFamily="34" charset="0"/>
                <a:cs typeface="Times New Roman" panose="02020603050405020304" pitchFamily="18" charset="0"/>
              </a:rPr>
              <a:t>Błotniak stawowy </a:t>
            </a:r>
            <a:r>
              <a:rPr lang="pl-PL" sz="1600" i="1" dirty="0">
                <a:latin typeface="Calibri" panose="020F0502020204030204" pitchFamily="34" charset="0"/>
                <a:ea typeface="Calibri" panose="020F0502020204030204" pitchFamily="34" charset="0"/>
                <a:cs typeface="Times New Roman" panose="02020603050405020304" pitchFamily="18" charset="0"/>
              </a:rPr>
              <a:t>Circus </a:t>
            </a:r>
            <a:r>
              <a:rPr lang="pl-PL" sz="1600" i="1" dirty="0" err="1">
                <a:latin typeface="Calibri" panose="020F0502020204030204" pitchFamily="34" charset="0"/>
                <a:ea typeface="Calibri" panose="020F0502020204030204" pitchFamily="34" charset="0"/>
                <a:cs typeface="Times New Roman" panose="02020603050405020304" pitchFamily="18" charset="0"/>
              </a:rPr>
              <a:t>aeruginosus</a:t>
            </a:r>
            <a:endParaRPr lang="pl-PL" sz="1600"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pl-PL" sz="1600" dirty="0">
                <a:latin typeface="Calibri" panose="020F0502020204030204" pitchFamily="34" charset="0"/>
                <a:ea typeface="Calibri" panose="020F0502020204030204" pitchFamily="34" charset="0"/>
                <a:cs typeface="Times New Roman" panose="02020603050405020304" pitchFamily="18" charset="0"/>
              </a:rPr>
              <a:t>Sokół wędrowny </a:t>
            </a:r>
            <a:r>
              <a:rPr lang="pl-PL" sz="1600" i="1" dirty="0" err="1">
                <a:latin typeface="Calibri" panose="020F0502020204030204" pitchFamily="34" charset="0"/>
                <a:ea typeface="Calibri" panose="020F0502020204030204" pitchFamily="34" charset="0"/>
                <a:cs typeface="Times New Roman" panose="02020603050405020304" pitchFamily="18" charset="0"/>
              </a:rPr>
              <a:t>Falco</a:t>
            </a:r>
            <a:r>
              <a:rPr lang="pl-PL" sz="1600" i="1" dirty="0">
                <a:latin typeface="Calibri" panose="020F0502020204030204" pitchFamily="34" charset="0"/>
                <a:ea typeface="Calibri" panose="020F0502020204030204" pitchFamily="34" charset="0"/>
                <a:cs typeface="Times New Roman" panose="02020603050405020304" pitchFamily="18" charset="0"/>
              </a:rPr>
              <a:t> </a:t>
            </a:r>
            <a:r>
              <a:rPr lang="pl-PL" sz="1600" i="1" dirty="0" err="1">
                <a:latin typeface="Calibri" panose="020F0502020204030204" pitchFamily="34" charset="0"/>
                <a:ea typeface="Calibri" panose="020F0502020204030204" pitchFamily="34" charset="0"/>
                <a:cs typeface="Times New Roman" panose="02020603050405020304" pitchFamily="18" charset="0"/>
              </a:rPr>
              <a:t>peregrinus</a:t>
            </a:r>
            <a:endParaRPr lang="pl-PL" sz="1600"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pl-PL" sz="1600" dirty="0">
                <a:latin typeface="Calibri" panose="020F0502020204030204" pitchFamily="34" charset="0"/>
                <a:ea typeface="Calibri" panose="020F0502020204030204" pitchFamily="34" charset="0"/>
                <a:cs typeface="Times New Roman" panose="02020603050405020304" pitchFamily="18" charset="0"/>
              </a:rPr>
              <a:t>Derkacz </a:t>
            </a:r>
            <a:r>
              <a:rPr lang="pl-PL" sz="1600" i="1" dirty="0" err="1">
                <a:latin typeface="Calibri" panose="020F0502020204030204" pitchFamily="34" charset="0"/>
                <a:ea typeface="Calibri" panose="020F0502020204030204" pitchFamily="34" charset="0"/>
                <a:cs typeface="Times New Roman" panose="02020603050405020304" pitchFamily="18" charset="0"/>
              </a:rPr>
              <a:t>Crex</a:t>
            </a:r>
            <a:r>
              <a:rPr lang="pl-PL" sz="1600" i="1" dirty="0">
                <a:latin typeface="Calibri" panose="020F0502020204030204" pitchFamily="34" charset="0"/>
                <a:ea typeface="Calibri" panose="020F0502020204030204" pitchFamily="34" charset="0"/>
                <a:cs typeface="Times New Roman" panose="02020603050405020304" pitchFamily="18" charset="0"/>
              </a:rPr>
              <a:t> </a:t>
            </a:r>
            <a:r>
              <a:rPr lang="pl-PL" sz="1600" i="1" dirty="0" err="1">
                <a:latin typeface="Calibri" panose="020F0502020204030204" pitchFamily="34" charset="0"/>
                <a:ea typeface="Calibri" panose="020F0502020204030204" pitchFamily="34" charset="0"/>
                <a:cs typeface="Times New Roman" panose="02020603050405020304" pitchFamily="18" charset="0"/>
              </a:rPr>
              <a:t>crex</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pl-PL" sz="1600" dirty="0">
                <a:latin typeface="Calibri" panose="020F0502020204030204" pitchFamily="34" charset="0"/>
                <a:ea typeface="Calibri" panose="020F0502020204030204" pitchFamily="34" charset="0"/>
                <a:cs typeface="Times New Roman" panose="02020603050405020304" pitchFamily="18" charset="0"/>
              </a:rPr>
              <a:t>Kropiatka </a:t>
            </a:r>
            <a:r>
              <a:rPr lang="pl-PL" sz="1600" i="1" dirty="0" err="1">
                <a:latin typeface="Calibri" panose="020F0502020204030204" pitchFamily="34" charset="0"/>
                <a:ea typeface="Calibri" panose="020F0502020204030204" pitchFamily="34" charset="0"/>
                <a:cs typeface="Times New Roman" panose="02020603050405020304" pitchFamily="18" charset="0"/>
              </a:rPr>
              <a:t>Porzana</a:t>
            </a:r>
            <a:r>
              <a:rPr lang="pl-PL" sz="1600" i="1" dirty="0">
                <a:latin typeface="Calibri" panose="020F0502020204030204" pitchFamily="34" charset="0"/>
                <a:ea typeface="Calibri" panose="020F0502020204030204" pitchFamily="34" charset="0"/>
                <a:cs typeface="Times New Roman" panose="02020603050405020304" pitchFamily="18" charset="0"/>
              </a:rPr>
              <a:t> </a:t>
            </a:r>
            <a:r>
              <a:rPr lang="pl-PL" sz="1600" i="1" dirty="0" err="1">
                <a:latin typeface="Calibri" panose="020F0502020204030204" pitchFamily="34" charset="0"/>
                <a:ea typeface="Calibri" panose="020F0502020204030204" pitchFamily="34" charset="0"/>
                <a:cs typeface="Times New Roman" panose="02020603050405020304" pitchFamily="18" charset="0"/>
              </a:rPr>
              <a:t>porzana</a:t>
            </a:r>
            <a:endParaRPr lang="pl-PL" sz="1600"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pl-PL" sz="1600" dirty="0">
                <a:latin typeface="Calibri" panose="020F0502020204030204" pitchFamily="34" charset="0"/>
                <a:ea typeface="Calibri" panose="020F0502020204030204" pitchFamily="34" charset="0"/>
                <a:cs typeface="Times New Roman" panose="02020603050405020304" pitchFamily="18" charset="0"/>
              </a:rPr>
              <a:t>Zielonka </a:t>
            </a:r>
            <a:r>
              <a:rPr lang="pl-PL" sz="1600" i="1" dirty="0" err="1">
                <a:latin typeface="Calibri" panose="020F0502020204030204" pitchFamily="34" charset="0"/>
                <a:ea typeface="Calibri" panose="020F0502020204030204" pitchFamily="34" charset="0"/>
                <a:cs typeface="Times New Roman" panose="02020603050405020304" pitchFamily="18" charset="0"/>
              </a:rPr>
              <a:t>Zapornia</a:t>
            </a:r>
            <a:r>
              <a:rPr lang="pl-PL" sz="1600" i="1" dirty="0">
                <a:latin typeface="Calibri" panose="020F0502020204030204" pitchFamily="34" charset="0"/>
                <a:ea typeface="Calibri" panose="020F0502020204030204" pitchFamily="34" charset="0"/>
                <a:cs typeface="Times New Roman" panose="02020603050405020304" pitchFamily="18" charset="0"/>
              </a:rPr>
              <a:t> </a:t>
            </a:r>
            <a:r>
              <a:rPr lang="pl-PL" sz="1600" i="1" dirty="0" err="1">
                <a:latin typeface="Calibri" panose="020F0502020204030204" pitchFamily="34" charset="0"/>
                <a:ea typeface="Calibri" panose="020F0502020204030204" pitchFamily="34" charset="0"/>
                <a:cs typeface="Times New Roman" panose="02020603050405020304" pitchFamily="18" charset="0"/>
              </a:rPr>
              <a:t>parva</a:t>
            </a:r>
            <a:endParaRPr lang="pl-PL" sz="1600"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pl-PL" sz="1600" dirty="0">
                <a:latin typeface="Calibri" panose="020F0502020204030204" pitchFamily="34" charset="0"/>
                <a:ea typeface="Calibri" panose="020F0502020204030204" pitchFamily="34" charset="0"/>
                <a:cs typeface="Times New Roman" panose="02020603050405020304" pitchFamily="18" charset="0"/>
              </a:rPr>
              <a:t>Rybitwa rzeczna </a:t>
            </a:r>
            <a:r>
              <a:rPr lang="pl-PL" sz="1600" i="1" dirty="0">
                <a:latin typeface="Calibri" panose="020F0502020204030204" pitchFamily="34" charset="0"/>
                <a:ea typeface="Calibri" panose="020F0502020204030204" pitchFamily="34" charset="0"/>
                <a:cs typeface="Times New Roman" panose="02020603050405020304" pitchFamily="18" charset="0"/>
              </a:rPr>
              <a:t>Sterna </a:t>
            </a:r>
            <a:r>
              <a:rPr lang="pl-PL" sz="1600" i="1" dirty="0" err="1">
                <a:latin typeface="Calibri" panose="020F0502020204030204" pitchFamily="34" charset="0"/>
                <a:ea typeface="Calibri" panose="020F0502020204030204" pitchFamily="34" charset="0"/>
                <a:cs typeface="Times New Roman" panose="02020603050405020304" pitchFamily="18" charset="0"/>
              </a:rPr>
              <a:t>hirundo</a:t>
            </a:r>
            <a:endParaRPr lang="pl-PL" sz="1600"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pl-PL" sz="1600" dirty="0">
                <a:latin typeface="Calibri" panose="020F0502020204030204" pitchFamily="34" charset="0"/>
                <a:ea typeface="Calibri" panose="020F0502020204030204" pitchFamily="34" charset="0"/>
                <a:cs typeface="Times New Roman" panose="02020603050405020304" pitchFamily="18" charset="0"/>
              </a:rPr>
              <a:t>Zimorodek </a:t>
            </a:r>
            <a:r>
              <a:rPr lang="pl-PL" sz="1600" i="1" dirty="0" err="1">
                <a:latin typeface="Calibri" panose="020F0502020204030204" pitchFamily="34" charset="0"/>
                <a:ea typeface="Calibri" panose="020F0502020204030204" pitchFamily="34" charset="0"/>
                <a:cs typeface="Times New Roman" panose="02020603050405020304" pitchFamily="18" charset="0"/>
              </a:rPr>
              <a:t>Alcedo</a:t>
            </a:r>
            <a:r>
              <a:rPr lang="pl-PL" sz="1600" i="1" dirty="0">
                <a:latin typeface="Calibri" panose="020F0502020204030204" pitchFamily="34" charset="0"/>
                <a:ea typeface="Calibri" panose="020F0502020204030204" pitchFamily="34" charset="0"/>
                <a:cs typeface="Times New Roman" panose="02020603050405020304" pitchFamily="18" charset="0"/>
              </a:rPr>
              <a:t> </a:t>
            </a:r>
            <a:r>
              <a:rPr lang="pl-PL" sz="1600" i="1" dirty="0" err="1">
                <a:latin typeface="Calibri" panose="020F0502020204030204" pitchFamily="34" charset="0"/>
                <a:ea typeface="Calibri" panose="020F0502020204030204" pitchFamily="34" charset="0"/>
                <a:cs typeface="Times New Roman" panose="02020603050405020304" pitchFamily="18" charset="0"/>
              </a:rPr>
              <a:t>atthis</a:t>
            </a:r>
            <a:endParaRPr lang="pl-PL" sz="1600"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pl-PL" sz="1600" dirty="0">
                <a:latin typeface="Calibri" panose="020F0502020204030204" pitchFamily="34" charset="0"/>
                <a:ea typeface="Calibri" panose="020F0502020204030204" pitchFamily="34" charset="0"/>
                <a:cs typeface="Times New Roman" panose="02020603050405020304" pitchFamily="18" charset="0"/>
              </a:rPr>
              <a:t>Dzięcioł czarny  </a:t>
            </a:r>
            <a:r>
              <a:rPr lang="pl-PL" sz="1600" i="1" dirty="0" err="1">
                <a:latin typeface="Calibri" panose="020F0502020204030204" pitchFamily="34" charset="0"/>
                <a:ea typeface="Calibri" panose="020F0502020204030204" pitchFamily="34" charset="0"/>
                <a:cs typeface="Times New Roman" panose="02020603050405020304" pitchFamily="18" charset="0"/>
              </a:rPr>
              <a:t>Dryocopus</a:t>
            </a:r>
            <a:r>
              <a:rPr lang="pl-PL" sz="1600" i="1" dirty="0">
                <a:latin typeface="Calibri" panose="020F0502020204030204" pitchFamily="34" charset="0"/>
                <a:ea typeface="Calibri" panose="020F0502020204030204" pitchFamily="34" charset="0"/>
                <a:cs typeface="Times New Roman" panose="02020603050405020304" pitchFamily="18" charset="0"/>
              </a:rPr>
              <a:t> </a:t>
            </a:r>
            <a:r>
              <a:rPr lang="pl-PL" sz="1600" i="1" dirty="0" err="1">
                <a:latin typeface="Calibri" panose="020F0502020204030204" pitchFamily="34" charset="0"/>
                <a:ea typeface="Calibri" panose="020F0502020204030204" pitchFamily="34" charset="0"/>
                <a:cs typeface="Times New Roman" panose="02020603050405020304" pitchFamily="18" charset="0"/>
              </a:rPr>
              <a:t>martius</a:t>
            </a:r>
            <a:endParaRPr lang="pl-PL" sz="1600"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pl-PL" sz="1600" dirty="0">
                <a:latin typeface="Calibri" panose="020F0502020204030204" pitchFamily="34" charset="0"/>
                <a:ea typeface="Calibri" panose="020F0502020204030204" pitchFamily="34" charset="0"/>
                <a:cs typeface="Times New Roman" panose="02020603050405020304" pitchFamily="18" charset="0"/>
              </a:rPr>
              <a:t>Dzięcioł średni </a:t>
            </a:r>
            <a:r>
              <a:rPr lang="pl-PL" sz="1600" i="1" dirty="0" err="1">
                <a:latin typeface="Calibri" panose="020F0502020204030204" pitchFamily="34" charset="0"/>
                <a:ea typeface="Calibri" panose="020F0502020204030204" pitchFamily="34" charset="0"/>
                <a:cs typeface="Times New Roman" panose="02020603050405020304" pitchFamily="18" charset="0"/>
              </a:rPr>
              <a:t>Dendrocoptes</a:t>
            </a:r>
            <a:r>
              <a:rPr lang="pl-PL" sz="1600" i="1" dirty="0">
                <a:latin typeface="Calibri" panose="020F0502020204030204" pitchFamily="34" charset="0"/>
                <a:ea typeface="Calibri" panose="020F0502020204030204" pitchFamily="34" charset="0"/>
                <a:cs typeface="Times New Roman" panose="02020603050405020304" pitchFamily="18" charset="0"/>
              </a:rPr>
              <a:t> </a:t>
            </a:r>
            <a:r>
              <a:rPr lang="pl-PL" sz="1600" i="1" dirty="0" err="1">
                <a:latin typeface="Calibri" panose="020F0502020204030204" pitchFamily="34" charset="0"/>
                <a:ea typeface="Calibri" panose="020F0502020204030204" pitchFamily="34" charset="0"/>
                <a:cs typeface="Times New Roman" panose="02020603050405020304" pitchFamily="18" charset="0"/>
              </a:rPr>
              <a:t>medius</a:t>
            </a:r>
            <a:endParaRPr lang="pl-PL" sz="1600"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pl-PL" sz="1600" dirty="0">
                <a:latin typeface="Calibri" panose="020F0502020204030204" pitchFamily="34" charset="0"/>
                <a:ea typeface="Calibri" panose="020F0502020204030204" pitchFamily="34" charset="0"/>
                <a:cs typeface="Times New Roman" panose="02020603050405020304" pitchFamily="18" charset="0"/>
              </a:rPr>
              <a:t>Podróżniczek </a:t>
            </a:r>
            <a:r>
              <a:rPr lang="pl-PL" sz="1600" i="1" dirty="0" err="1">
                <a:latin typeface="Calibri" panose="020F0502020204030204" pitchFamily="34" charset="0"/>
                <a:ea typeface="Calibri" panose="020F0502020204030204" pitchFamily="34" charset="0"/>
                <a:cs typeface="Times New Roman" panose="02020603050405020304" pitchFamily="18" charset="0"/>
              </a:rPr>
              <a:t>Luscinia</a:t>
            </a:r>
            <a:r>
              <a:rPr lang="pl-PL" sz="1600" i="1" dirty="0">
                <a:latin typeface="Calibri" panose="020F0502020204030204" pitchFamily="34" charset="0"/>
                <a:ea typeface="Calibri" panose="020F0502020204030204" pitchFamily="34" charset="0"/>
                <a:cs typeface="Times New Roman" panose="02020603050405020304" pitchFamily="18" charset="0"/>
              </a:rPr>
              <a:t> </a:t>
            </a:r>
            <a:r>
              <a:rPr lang="pl-PL" sz="1600" i="1" dirty="0" err="1">
                <a:latin typeface="Calibri" panose="020F0502020204030204" pitchFamily="34" charset="0"/>
                <a:ea typeface="Calibri" panose="020F0502020204030204" pitchFamily="34" charset="0"/>
                <a:cs typeface="Times New Roman" panose="02020603050405020304" pitchFamily="18" charset="0"/>
              </a:rPr>
              <a:t>svecica</a:t>
            </a:r>
            <a:endParaRPr lang="pl-PL" sz="1600"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pl-PL" sz="1600" dirty="0">
                <a:latin typeface="Calibri" panose="020F0502020204030204" pitchFamily="34" charset="0"/>
                <a:ea typeface="Calibri" panose="020F0502020204030204" pitchFamily="34" charset="0"/>
                <a:cs typeface="Times New Roman" panose="02020603050405020304" pitchFamily="18" charset="0"/>
              </a:rPr>
              <a:t>Jarzębatka</a:t>
            </a:r>
            <a:r>
              <a:rPr lang="pl-PL" sz="1600" i="1" dirty="0">
                <a:latin typeface="Calibri" panose="020F0502020204030204" pitchFamily="34" charset="0"/>
                <a:ea typeface="Calibri" panose="020F0502020204030204" pitchFamily="34" charset="0"/>
                <a:cs typeface="Times New Roman" panose="02020603050405020304" pitchFamily="18" charset="0"/>
              </a:rPr>
              <a:t> </a:t>
            </a:r>
            <a:r>
              <a:rPr lang="pl-PL" sz="1600" i="1" dirty="0" err="1">
                <a:latin typeface="Calibri" panose="020F0502020204030204" pitchFamily="34" charset="0"/>
                <a:ea typeface="Calibri" panose="020F0502020204030204" pitchFamily="34" charset="0"/>
                <a:cs typeface="Times New Roman" panose="02020603050405020304" pitchFamily="18" charset="0"/>
              </a:rPr>
              <a:t>Curruca</a:t>
            </a:r>
            <a:r>
              <a:rPr lang="pl-PL" sz="1600" i="1" dirty="0">
                <a:latin typeface="Calibri" panose="020F0502020204030204" pitchFamily="34" charset="0"/>
                <a:ea typeface="Calibri" panose="020F0502020204030204" pitchFamily="34" charset="0"/>
                <a:cs typeface="Times New Roman" panose="02020603050405020304" pitchFamily="18" charset="0"/>
              </a:rPr>
              <a:t> </a:t>
            </a:r>
            <a:r>
              <a:rPr lang="pl-PL" sz="1600" i="1" dirty="0" err="1">
                <a:latin typeface="Calibri" panose="020F0502020204030204" pitchFamily="34" charset="0"/>
                <a:ea typeface="Calibri" panose="020F0502020204030204" pitchFamily="34" charset="0"/>
                <a:cs typeface="Times New Roman" panose="02020603050405020304" pitchFamily="18" charset="0"/>
              </a:rPr>
              <a:t>nisoria</a:t>
            </a:r>
            <a:endParaRPr lang="pl-PL" sz="1600"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pl-PL" sz="1600" dirty="0">
                <a:latin typeface="Calibri" panose="020F0502020204030204" pitchFamily="34" charset="0"/>
                <a:ea typeface="Calibri" panose="020F0502020204030204" pitchFamily="34" charset="0"/>
                <a:cs typeface="Times New Roman" panose="02020603050405020304" pitchFamily="18" charset="0"/>
              </a:rPr>
              <a:t>Wąsatka</a:t>
            </a:r>
            <a:r>
              <a:rPr lang="pl-PL" sz="1600" i="1" dirty="0">
                <a:latin typeface="Calibri" panose="020F0502020204030204" pitchFamily="34" charset="0"/>
                <a:ea typeface="Calibri" panose="020F0502020204030204" pitchFamily="34" charset="0"/>
                <a:cs typeface="Times New Roman" panose="02020603050405020304" pitchFamily="18" charset="0"/>
              </a:rPr>
              <a:t> </a:t>
            </a:r>
            <a:r>
              <a:rPr lang="pl-PL" sz="1600" i="1" dirty="0" err="1">
                <a:latin typeface="Calibri" panose="020F0502020204030204" pitchFamily="34" charset="0"/>
                <a:ea typeface="Calibri" panose="020F0502020204030204" pitchFamily="34" charset="0"/>
                <a:cs typeface="Times New Roman" panose="02020603050405020304" pitchFamily="18" charset="0"/>
              </a:rPr>
              <a:t>Panurus</a:t>
            </a:r>
            <a:r>
              <a:rPr lang="pl-PL" sz="1600" i="1" dirty="0">
                <a:latin typeface="Calibri" panose="020F0502020204030204" pitchFamily="34" charset="0"/>
                <a:ea typeface="Calibri" panose="020F0502020204030204" pitchFamily="34" charset="0"/>
                <a:cs typeface="Times New Roman" panose="02020603050405020304" pitchFamily="18" charset="0"/>
              </a:rPr>
              <a:t> </a:t>
            </a:r>
            <a:r>
              <a:rPr lang="pl-PL" sz="1600" i="1" dirty="0" err="1">
                <a:latin typeface="Calibri" panose="020F0502020204030204" pitchFamily="34" charset="0"/>
                <a:ea typeface="Calibri" panose="020F0502020204030204" pitchFamily="34" charset="0"/>
                <a:cs typeface="Times New Roman" panose="02020603050405020304" pitchFamily="18" charset="0"/>
              </a:rPr>
              <a:t>biarmicus</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endParaRPr lang="pl-PL" i="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Obraz 2">
            <a:extLst>
              <a:ext uri="{FF2B5EF4-FFF2-40B4-BE49-F238E27FC236}">
                <a16:creationId xmlns:a16="http://schemas.microsoft.com/office/drawing/2014/main" xmlns="" id="{A2877D0F-787F-AA4F-AF9E-EB65369CA21A}"/>
              </a:ext>
            </a:extLst>
          </p:cNvPr>
          <p:cNvPicPr>
            <a:picLocks noChangeAspect="1"/>
          </p:cNvPicPr>
          <p:nvPr/>
        </p:nvPicPr>
        <p:blipFill>
          <a:blip r:embed="rId2" cstate="print"/>
          <a:stretch>
            <a:fillRect/>
          </a:stretch>
        </p:blipFill>
        <p:spPr>
          <a:xfrm>
            <a:off x="6217250" y="1565636"/>
            <a:ext cx="2736304" cy="2430300"/>
          </a:xfrm>
          <a:prstGeom prst="rect">
            <a:avLst/>
          </a:prstGeom>
        </p:spPr>
      </p:pic>
      <p:pic>
        <p:nvPicPr>
          <p:cNvPr id="7" name="Obraz 6">
            <a:extLst>
              <a:ext uri="{FF2B5EF4-FFF2-40B4-BE49-F238E27FC236}">
                <a16:creationId xmlns:a16="http://schemas.microsoft.com/office/drawing/2014/main" xmlns="" id="{772CB149-EAE1-E347-8B33-7DC9D170FC20}"/>
              </a:ext>
            </a:extLst>
          </p:cNvPr>
          <p:cNvPicPr>
            <a:picLocks noChangeAspect="1"/>
          </p:cNvPicPr>
          <p:nvPr/>
        </p:nvPicPr>
        <p:blipFill>
          <a:blip r:embed="rId3" cstate="print"/>
          <a:stretch>
            <a:fillRect/>
          </a:stretch>
        </p:blipFill>
        <p:spPr>
          <a:xfrm>
            <a:off x="6217250" y="4149080"/>
            <a:ext cx="2736304" cy="2421633"/>
          </a:xfrm>
          <a:prstGeom prst="rect">
            <a:avLst/>
          </a:prstGeom>
        </p:spPr>
      </p:pic>
      <p:pic>
        <p:nvPicPr>
          <p:cNvPr id="5" name="Obraz 4"/>
          <p:cNvPicPr/>
          <p:nvPr/>
        </p:nvPicPr>
        <p:blipFill>
          <a:blip r:embed="rId4">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extLst>
      <p:ext uri="{BB962C8B-B14F-4D97-AF65-F5344CB8AC3E}">
        <p14:creationId xmlns:p14="http://schemas.microsoft.com/office/powerpoint/2010/main" val="23661512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xmlns="" id="{66CA5C1C-18AC-6840-B068-96BACFAF08E0}"/>
              </a:ext>
            </a:extLst>
          </p:cNvPr>
          <p:cNvPicPr>
            <a:picLocks noChangeAspect="1"/>
          </p:cNvPicPr>
          <p:nvPr/>
        </p:nvPicPr>
        <p:blipFill>
          <a:blip r:embed="rId2" cstate="print"/>
          <a:stretch>
            <a:fillRect/>
          </a:stretch>
        </p:blipFill>
        <p:spPr>
          <a:xfrm>
            <a:off x="313478" y="712883"/>
            <a:ext cx="3456384" cy="3065863"/>
          </a:xfrm>
          <a:prstGeom prst="rect">
            <a:avLst/>
          </a:prstGeom>
        </p:spPr>
      </p:pic>
      <p:pic>
        <p:nvPicPr>
          <p:cNvPr id="5" name="Obraz 4">
            <a:extLst>
              <a:ext uri="{FF2B5EF4-FFF2-40B4-BE49-F238E27FC236}">
                <a16:creationId xmlns:a16="http://schemas.microsoft.com/office/drawing/2014/main" xmlns="" id="{478657A2-C2DF-DB40-87C0-C2C9F2BB5EA6}"/>
              </a:ext>
            </a:extLst>
          </p:cNvPr>
          <p:cNvPicPr>
            <a:picLocks noChangeAspect="1"/>
          </p:cNvPicPr>
          <p:nvPr/>
        </p:nvPicPr>
        <p:blipFill>
          <a:blip r:embed="rId3" cstate="print"/>
          <a:stretch>
            <a:fillRect/>
          </a:stretch>
        </p:blipFill>
        <p:spPr>
          <a:xfrm>
            <a:off x="5004049" y="3965288"/>
            <a:ext cx="3456384" cy="2890614"/>
          </a:xfrm>
          <a:prstGeom prst="rect">
            <a:avLst/>
          </a:prstGeom>
        </p:spPr>
      </p:pic>
      <p:pic>
        <p:nvPicPr>
          <p:cNvPr id="7" name="Obraz 6">
            <a:extLst>
              <a:ext uri="{FF2B5EF4-FFF2-40B4-BE49-F238E27FC236}">
                <a16:creationId xmlns:a16="http://schemas.microsoft.com/office/drawing/2014/main" xmlns="" id="{16CA4EE7-9107-8146-BFF2-5F8C732CCCF6}"/>
              </a:ext>
            </a:extLst>
          </p:cNvPr>
          <p:cNvPicPr>
            <a:picLocks noChangeAspect="1"/>
          </p:cNvPicPr>
          <p:nvPr/>
        </p:nvPicPr>
        <p:blipFill>
          <a:blip r:embed="rId4" cstate="print"/>
          <a:stretch>
            <a:fillRect/>
          </a:stretch>
        </p:blipFill>
        <p:spPr>
          <a:xfrm>
            <a:off x="5004049" y="712883"/>
            <a:ext cx="3456385" cy="3068027"/>
          </a:xfrm>
          <a:prstGeom prst="rect">
            <a:avLst/>
          </a:prstGeom>
        </p:spPr>
      </p:pic>
      <p:pic>
        <p:nvPicPr>
          <p:cNvPr id="9" name="Obraz 8">
            <a:extLst>
              <a:ext uri="{FF2B5EF4-FFF2-40B4-BE49-F238E27FC236}">
                <a16:creationId xmlns:a16="http://schemas.microsoft.com/office/drawing/2014/main" xmlns="" id="{CAEA4355-41DC-914F-B0FF-EA51CEB947B8}"/>
              </a:ext>
            </a:extLst>
          </p:cNvPr>
          <p:cNvPicPr>
            <a:picLocks noChangeAspect="1"/>
          </p:cNvPicPr>
          <p:nvPr/>
        </p:nvPicPr>
        <p:blipFill>
          <a:blip r:embed="rId5" cstate="print"/>
          <a:stretch>
            <a:fillRect/>
          </a:stretch>
        </p:blipFill>
        <p:spPr>
          <a:xfrm>
            <a:off x="323528" y="3967327"/>
            <a:ext cx="3456384" cy="2888575"/>
          </a:xfrm>
          <a:prstGeom prst="rect">
            <a:avLst/>
          </a:prstGeom>
        </p:spPr>
      </p:pic>
      <p:pic>
        <p:nvPicPr>
          <p:cNvPr id="6" name="Obraz 5"/>
          <p:cNvPicPr/>
          <p:nvPr/>
        </p:nvPicPr>
        <p:blipFill>
          <a:blip r:embed="rId6">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extLst>
      <p:ext uri="{BB962C8B-B14F-4D97-AF65-F5344CB8AC3E}">
        <p14:creationId xmlns:p14="http://schemas.microsoft.com/office/powerpoint/2010/main" val="397584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a:extLst>
              <a:ext uri="{FF2B5EF4-FFF2-40B4-BE49-F238E27FC236}">
                <a16:creationId xmlns:a16="http://schemas.microsoft.com/office/drawing/2014/main" xmlns="" id="{1A333093-99D0-CE45-A92A-45F0BCF80045}"/>
              </a:ext>
            </a:extLst>
          </p:cNvPr>
          <p:cNvSpPr/>
          <p:nvPr/>
        </p:nvSpPr>
        <p:spPr>
          <a:xfrm>
            <a:off x="323528" y="1412776"/>
            <a:ext cx="8568647" cy="2994666"/>
          </a:xfrm>
          <a:prstGeom prst="rect">
            <a:avLst/>
          </a:prstGeom>
        </p:spPr>
        <p:txBody>
          <a:bodyPr wrap="square">
            <a:spAutoFit/>
          </a:bodyPr>
          <a:lstStyle/>
          <a:p>
            <a:pPr algn="ctr">
              <a:lnSpc>
                <a:spcPct val="115000"/>
              </a:lnSpc>
              <a:spcAft>
                <a:spcPts val="0"/>
              </a:spcAft>
            </a:pPr>
            <a:r>
              <a:rPr lang="pl-PL" b="1" dirty="0" smtClean="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OBSZARY CENNE POD WZGLĘDEM FAUNY, WYMAGAJĄCE PODJĘCIA DZIAŁAŃ OCHRONNYCH</a:t>
            </a:r>
            <a:endParaRPr lang="pl-PL" dirty="0" smtClean="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pl-PL" sz="1600" dirty="0">
                <a:latin typeface="Calibri" panose="020F0502020204030204" pitchFamily="34" charset="0"/>
                <a:ea typeface="Calibri" panose="020F0502020204030204" pitchFamily="34" charset="0"/>
                <a:cs typeface="Times New Roman" panose="02020603050405020304" pitchFamily="18" charset="0"/>
              </a:rPr>
              <a:t>	</a:t>
            </a:r>
            <a:endParaRPr lang="pl-PL" sz="16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pl-PL" sz="1600" dirty="0" smtClean="0">
                <a:latin typeface="Calibri" panose="020F0502020204030204" pitchFamily="34" charset="0"/>
                <a:ea typeface="Calibri" panose="020F0502020204030204" pitchFamily="34" charset="0"/>
                <a:cs typeface="Times New Roman" panose="02020603050405020304" pitchFamily="18" charset="0"/>
              </a:rPr>
              <a:t>Wszystkie </a:t>
            </a:r>
            <a:r>
              <a:rPr lang="pl-PL" sz="1600" dirty="0">
                <a:latin typeface="Calibri" panose="020F0502020204030204" pitchFamily="34" charset="0"/>
                <a:ea typeface="Calibri" panose="020F0502020204030204" pitchFamily="34" charset="0"/>
                <a:cs typeface="Times New Roman" panose="02020603050405020304" pitchFamily="18" charset="0"/>
              </a:rPr>
              <a:t>wykazane jako proponowane do objęcia ochroną obszary wymagają podjęcia działań polegających na objęciu ich prawną ochroną. Ponadto niezbędne jest, po ich powołaniu, egzekwowanie zakazów wprowadzonych na tych obszarach. Działania ochronne na obszarach cennych faunistycznie wymagają sporządzenia opinii dla każdego z nich z osobna z </a:t>
            </a:r>
            <a:r>
              <a:rPr lang="pl-PL" sz="1600" dirty="0" smtClean="0">
                <a:latin typeface="Calibri" panose="020F0502020204030204" pitchFamily="34" charset="0"/>
                <a:ea typeface="Calibri" panose="020F0502020204030204" pitchFamily="34" charset="0"/>
                <a:cs typeface="Times New Roman" panose="02020603050405020304" pitchFamily="18" charset="0"/>
              </a:rPr>
              <a:t>uwzględnieniem </a:t>
            </a:r>
            <a:r>
              <a:rPr lang="pl-PL" sz="1600" dirty="0">
                <a:latin typeface="Calibri" panose="020F0502020204030204" pitchFamily="34" charset="0"/>
                <a:ea typeface="Calibri" panose="020F0502020204030204" pitchFamily="34" charset="0"/>
                <a:cs typeface="Times New Roman" panose="02020603050405020304" pitchFamily="18" charset="0"/>
              </a:rPr>
              <a:t>działań ochronnych dot. cennych gatunków flory oraz siedlisk przyrodniczych. Samo powołanie obszarów chronionych nie niesie za sobą wymiernych skutków w zakresie zachowania lokalnych populacji cennych gatunków zwierząt.</a:t>
            </a:r>
          </a:p>
        </p:txBody>
      </p:sp>
      <p:pic>
        <p:nvPicPr>
          <p:cNvPr id="3" name="Obraz 2"/>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extLst>
      <p:ext uri="{BB962C8B-B14F-4D97-AF65-F5344CB8AC3E}">
        <p14:creationId xmlns:p14="http://schemas.microsoft.com/office/powerpoint/2010/main" val="1774143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6605" y="789419"/>
            <a:ext cx="8229600" cy="576263"/>
          </a:xfrm>
        </p:spPr>
        <p:txBody>
          <a:bodyPr rtlCol="0">
            <a:noAutofit/>
          </a:bodyPr>
          <a:lstStyle/>
          <a:p>
            <a:pPr eaLnBrk="1" fontAlgn="auto" hangingPunct="1">
              <a:spcAft>
                <a:spcPts val="0"/>
              </a:spcAft>
              <a:defRPr/>
            </a:pPr>
            <a:r>
              <a:rPr lang="pl-PL" sz="1800" b="1" dirty="0" smtClean="0">
                <a:solidFill>
                  <a:schemeClr val="tx2">
                    <a:lumMod val="60000"/>
                    <a:lumOff val="40000"/>
                  </a:schemeClr>
                </a:solidFill>
              </a:rPr>
              <a:t>GŁÓWNE ZASOBY PRZYRODY NIEOŻYWIONEJ I KRAJOBRAZU GMINY</a:t>
            </a:r>
            <a:endParaRPr lang="pl-PL" sz="1800" dirty="0">
              <a:solidFill>
                <a:schemeClr val="tx2">
                  <a:lumMod val="60000"/>
                  <a:lumOff val="40000"/>
                </a:schemeClr>
              </a:solidFill>
            </a:endParaRPr>
          </a:p>
        </p:txBody>
      </p:sp>
      <p:sp>
        <p:nvSpPr>
          <p:cNvPr id="3" name="Symbol zastępczy zawartości 2"/>
          <p:cNvSpPr>
            <a:spLocks noGrp="1"/>
          </p:cNvSpPr>
          <p:nvPr>
            <p:ph idx="1"/>
          </p:nvPr>
        </p:nvSpPr>
        <p:spPr>
          <a:xfrm>
            <a:off x="197216" y="1412776"/>
            <a:ext cx="8928100" cy="5830887"/>
          </a:xfrm>
        </p:spPr>
        <p:txBody>
          <a:bodyPr rtlCol="0">
            <a:noAutofit/>
          </a:bodyPr>
          <a:lstStyle/>
          <a:p>
            <a:pPr algn="just" eaLnBrk="1" fontAlgn="auto" hangingPunct="1">
              <a:lnSpc>
                <a:spcPct val="120000"/>
              </a:lnSpc>
              <a:spcBef>
                <a:spcPts val="200"/>
              </a:spcBef>
              <a:spcAft>
                <a:spcPts val="200"/>
              </a:spcAft>
              <a:buFont typeface="Arial" charset="0"/>
              <a:buNone/>
              <a:defRPr/>
            </a:pPr>
            <a:r>
              <a:rPr lang="pl-PL" sz="1150" b="1" kern="1300" dirty="0" smtClean="0"/>
              <a:t>Udział </a:t>
            </a:r>
            <a:r>
              <a:rPr lang="pl-PL" sz="1150" b="1" kern="1300" dirty="0"/>
              <a:t>terenów leśnych</a:t>
            </a:r>
            <a:endParaRPr lang="pl-PL" sz="1150" kern="1300" dirty="0"/>
          </a:p>
          <a:p>
            <a:pPr algn="just" eaLnBrk="1" fontAlgn="auto" hangingPunct="1">
              <a:lnSpc>
                <a:spcPct val="120000"/>
              </a:lnSpc>
              <a:spcBef>
                <a:spcPts val="200"/>
              </a:spcBef>
              <a:spcAft>
                <a:spcPts val="200"/>
              </a:spcAft>
              <a:buFont typeface="Arial" charset="0"/>
              <a:buNone/>
              <a:defRPr/>
            </a:pPr>
            <a:r>
              <a:rPr lang="pl-PL" sz="1150" kern="1300" dirty="0" smtClean="0"/>
              <a:t>	</a:t>
            </a:r>
            <a:r>
              <a:rPr lang="pl-PL" sz="1150" kern="1300" dirty="0" smtClean="0">
                <a:solidFill>
                  <a:schemeClr val="tx1">
                    <a:lumMod val="85000"/>
                    <a:lumOff val="15000"/>
                  </a:schemeClr>
                </a:solidFill>
              </a:rPr>
              <a:t>Powierzchnia gminy ok. 50 % stanowią lasy. Tworzą one kompleks leśny zwany Puszczą Wkrzańską występują tu głównie bory. Występuje tu także </a:t>
            </a:r>
            <a:r>
              <a:rPr lang="pl-PL" sz="1150" u="sng" kern="1300" dirty="0" smtClean="0">
                <a:solidFill>
                  <a:schemeClr val="tx1">
                    <a:lumMod val="85000"/>
                    <a:lumOff val="15000"/>
                  </a:schemeClr>
                </a:solidFill>
              </a:rPr>
              <a:t>starodrzew bukow</a:t>
            </a:r>
            <a:r>
              <a:rPr lang="pl-PL" sz="1150" kern="1300" dirty="0" smtClean="0">
                <a:solidFill>
                  <a:schemeClr val="tx1">
                    <a:lumMod val="85000"/>
                    <a:lumOff val="15000"/>
                  </a:schemeClr>
                </a:solidFill>
              </a:rPr>
              <a:t>y. </a:t>
            </a:r>
          </a:p>
          <a:p>
            <a:pPr algn="just" eaLnBrk="1" fontAlgn="auto" hangingPunct="1">
              <a:lnSpc>
                <a:spcPct val="120000"/>
              </a:lnSpc>
              <a:spcBef>
                <a:spcPts val="200"/>
              </a:spcBef>
              <a:spcAft>
                <a:spcPts val="200"/>
              </a:spcAft>
              <a:buFont typeface="Arial" charset="0"/>
              <a:buNone/>
              <a:defRPr/>
            </a:pPr>
            <a:endParaRPr lang="pl-PL" sz="400" kern="1300" dirty="0" smtClean="0">
              <a:solidFill>
                <a:schemeClr val="tx1">
                  <a:lumMod val="85000"/>
                  <a:lumOff val="15000"/>
                </a:schemeClr>
              </a:solidFill>
            </a:endParaRPr>
          </a:p>
          <a:p>
            <a:pPr algn="just" eaLnBrk="1" fontAlgn="auto" hangingPunct="1">
              <a:lnSpc>
                <a:spcPct val="120000"/>
              </a:lnSpc>
              <a:spcBef>
                <a:spcPts val="200"/>
              </a:spcBef>
              <a:spcAft>
                <a:spcPts val="200"/>
              </a:spcAft>
              <a:buFont typeface="Arial" charset="0"/>
              <a:buNone/>
              <a:defRPr/>
            </a:pPr>
            <a:r>
              <a:rPr lang="pl-PL" sz="1150" b="1" kern="1300" dirty="0" smtClean="0"/>
              <a:t>Rozległe tereny łąkowe</a:t>
            </a:r>
            <a:r>
              <a:rPr lang="pl-PL" sz="1150" kern="1300" dirty="0" smtClean="0">
                <a:solidFill>
                  <a:schemeClr val="tx1">
                    <a:lumMod val="85000"/>
                    <a:lumOff val="15000"/>
                  </a:schemeClr>
                </a:solidFill>
              </a:rPr>
              <a:t>; Łąki i użytki zielone położne w pasie miejscowości Uniemyśl-Drogoradz do Karpina w dolinie Karpiny oraz w pasie miejscowości </a:t>
            </a:r>
            <a:r>
              <a:rPr lang="pl-PL" sz="1150" kern="1300" dirty="0" err="1" smtClean="0">
                <a:solidFill>
                  <a:schemeClr val="tx1">
                    <a:lumMod val="85000"/>
                    <a:lumOff val="15000"/>
                  </a:schemeClr>
                </a:solidFill>
              </a:rPr>
              <a:t>Wieńkowo</a:t>
            </a:r>
            <a:r>
              <a:rPr lang="pl-PL" sz="1150" kern="1300" dirty="0" smtClean="0">
                <a:solidFill>
                  <a:schemeClr val="tx1">
                    <a:lumMod val="85000"/>
                    <a:lumOff val="15000"/>
                  </a:schemeClr>
                </a:solidFill>
              </a:rPr>
              <a:t> </a:t>
            </a:r>
            <a:r>
              <a:rPr lang="pl-PL" sz="1150" kern="1300" dirty="0" smtClean="0">
                <a:solidFill>
                  <a:schemeClr val="tx1">
                    <a:lumMod val="85000"/>
                    <a:lumOff val="15000"/>
                  </a:schemeClr>
                </a:solidFill>
              </a:rPr>
              <a:t>- Tatynia do Węgornika, tereny łąkowe wokół historycznej zabudowy Przęsocina. </a:t>
            </a:r>
          </a:p>
          <a:p>
            <a:pPr algn="just" eaLnBrk="1" fontAlgn="auto" hangingPunct="1">
              <a:lnSpc>
                <a:spcPct val="120000"/>
              </a:lnSpc>
              <a:spcBef>
                <a:spcPts val="200"/>
              </a:spcBef>
              <a:spcAft>
                <a:spcPts val="200"/>
              </a:spcAft>
              <a:buFont typeface="Arial" charset="0"/>
              <a:buNone/>
              <a:defRPr/>
            </a:pPr>
            <a:r>
              <a:rPr lang="pl-PL" sz="1150" kern="1300" dirty="0" smtClean="0">
                <a:solidFill>
                  <a:schemeClr val="tx1">
                    <a:lumMod val="85000"/>
                    <a:lumOff val="15000"/>
                  </a:schemeClr>
                </a:solidFill>
              </a:rPr>
              <a:t>Istotnym elementem krajobrazu gminy są dość liczne </a:t>
            </a:r>
            <a:r>
              <a:rPr lang="pl-PL" sz="1150" b="1" kern="1300" dirty="0" smtClean="0">
                <a:solidFill>
                  <a:schemeClr val="tx1">
                    <a:lumMod val="85000"/>
                    <a:lumOff val="15000"/>
                  </a:schemeClr>
                </a:solidFill>
              </a:rPr>
              <a:t>aleje drzew</a:t>
            </a:r>
            <a:r>
              <a:rPr lang="pl-PL" sz="1150" kern="1300" dirty="0" smtClean="0">
                <a:solidFill>
                  <a:schemeClr val="tx1">
                    <a:lumMod val="85000"/>
                    <a:lumOff val="15000"/>
                  </a:schemeClr>
                </a:solidFill>
              </a:rPr>
              <a:t>.</a:t>
            </a:r>
          </a:p>
          <a:p>
            <a:pPr algn="just" eaLnBrk="1" fontAlgn="auto" hangingPunct="1">
              <a:lnSpc>
                <a:spcPct val="120000"/>
              </a:lnSpc>
              <a:spcBef>
                <a:spcPts val="200"/>
              </a:spcBef>
              <a:spcAft>
                <a:spcPts val="200"/>
              </a:spcAft>
              <a:buFont typeface="Arial" charset="0"/>
              <a:buNone/>
              <a:defRPr/>
            </a:pPr>
            <a:endParaRPr lang="pl-PL" sz="500" kern="1300" dirty="0">
              <a:solidFill>
                <a:schemeClr val="tx1">
                  <a:lumMod val="85000"/>
                  <a:lumOff val="15000"/>
                </a:schemeClr>
              </a:solidFill>
            </a:endParaRPr>
          </a:p>
          <a:p>
            <a:pPr algn="just" eaLnBrk="1" fontAlgn="auto" hangingPunct="1">
              <a:lnSpc>
                <a:spcPct val="120000"/>
              </a:lnSpc>
              <a:spcBef>
                <a:spcPts val="200"/>
              </a:spcBef>
              <a:spcAft>
                <a:spcPts val="200"/>
              </a:spcAft>
              <a:buFont typeface="Arial" charset="0"/>
              <a:buNone/>
              <a:defRPr/>
            </a:pPr>
            <a:r>
              <a:rPr lang="pl-PL" sz="1150" b="1" kern="1300" dirty="0" smtClean="0"/>
              <a:t>Wody -</a:t>
            </a:r>
            <a:r>
              <a:rPr lang="pl-PL" sz="1150" b="1" kern="1300" dirty="0" smtClean="0">
                <a:effectLst>
                  <a:outerShdw blurRad="38100" dist="38100" dir="2700000" algn="tl">
                    <a:srgbClr val="000000">
                      <a:alpha val="43137"/>
                    </a:srgbClr>
                  </a:outerShdw>
                </a:effectLst>
              </a:rPr>
              <a:t> </a:t>
            </a:r>
            <a:r>
              <a:rPr lang="pl-PL" sz="1150" kern="1300" dirty="0" smtClean="0">
                <a:solidFill>
                  <a:schemeClr val="tx1">
                    <a:lumMod val="85000"/>
                    <a:lumOff val="15000"/>
                  </a:schemeClr>
                </a:solidFill>
              </a:rPr>
              <a:t>sieć rzeczną gminy tworzy przede wszystkim </a:t>
            </a:r>
            <a:r>
              <a:rPr lang="pl-PL" sz="1150" b="1" kern="1300" dirty="0" smtClean="0">
                <a:solidFill>
                  <a:schemeClr val="tx1">
                    <a:lumMod val="85000"/>
                    <a:lumOff val="15000"/>
                  </a:schemeClr>
                </a:solidFill>
              </a:rPr>
              <a:t>Roztoka Odrzańska z Zalewem Szczecińskimi i rzeką Odrą</a:t>
            </a:r>
            <a:r>
              <a:rPr lang="pl-PL" sz="1150" kern="1300" dirty="0" smtClean="0">
                <a:solidFill>
                  <a:schemeClr val="tx1">
                    <a:lumMod val="85000"/>
                    <a:lumOff val="15000"/>
                  </a:schemeClr>
                </a:solidFill>
              </a:rPr>
              <a:t>. Dolina Dolnej Odry na terenie gminy Police stanowi wschodnią granicę Puszczy Wkrzańskiej. Ponadto znaczenie dla gminy mają rzeka </a:t>
            </a:r>
            <a:r>
              <a:rPr lang="pl-PL" sz="1150" b="1" kern="1300" dirty="0" err="1" smtClean="0">
                <a:solidFill>
                  <a:schemeClr val="tx1">
                    <a:lumMod val="85000"/>
                    <a:lumOff val="15000"/>
                  </a:schemeClr>
                </a:solidFill>
              </a:rPr>
              <a:t>Gunica</a:t>
            </a:r>
            <a:r>
              <a:rPr lang="pl-PL" sz="1150" b="1" kern="1300" dirty="0" smtClean="0">
                <a:solidFill>
                  <a:schemeClr val="tx1">
                    <a:lumMod val="85000"/>
                    <a:lumOff val="15000"/>
                  </a:schemeClr>
                </a:solidFill>
              </a:rPr>
              <a:t> </a:t>
            </a:r>
            <a:r>
              <a:rPr lang="pl-PL" sz="1150" kern="1300" dirty="0" smtClean="0">
                <a:solidFill>
                  <a:schemeClr val="tx1">
                    <a:lumMod val="85000"/>
                    <a:lumOff val="15000"/>
                  </a:schemeClr>
                </a:solidFill>
              </a:rPr>
              <a:t>i </a:t>
            </a:r>
            <a:r>
              <a:rPr lang="pl-PL" sz="1150" b="1" kern="1300" dirty="0" smtClean="0">
                <a:solidFill>
                  <a:schemeClr val="tx1">
                    <a:lumMod val="85000"/>
                    <a:lumOff val="15000"/>
                  </a:schemeClr>
                </a:solidFill>
              </a:rPr>
              <a:t>Karpina</a:t>
            </a:r>
            <a:r>
              <a:rPr lang="pl-PL" sz="1150" kern="1300" dirty="0" smtClean="0">
                <a:solidFill>
                  <a:schemeClr val="tx1">
                    <a:lumMod val="85000"/>
                    <a:lumOff val="15000"/>
                  </a:schemeClr>
                </a:solidFill>
              </a:rPr>
              <a:t>. </a:t>
            </a:r>
            <a:endParaRPr lang="pl-PL" sz="1150" b="1" kern="1300" dirty="0" smtClean="0">
              <a:solidFill>
                <a:schemeClr val="tx1">
                  <a:lumMod val="85000"/>
                  <a:lumOff val="15000"/>
                </a:schemeClr>
              </a:solidFill>
            </a:endParaRPr>
          </a:p>
          <a:p>
            <a:pPr algn="just" eaLnBrk="1" fontAlgn="auto" hangingPunct="1">
              <a:lnSpc>
                <a:spcPct val="120000"/>
              </a:lnSpc>
              <a:spcBef>
                <a:spcPts val="200"/>
              </a:spcBef>
              <a:spcAft>
                <a:spcPts val="200"/>
              </a:spcAft>
              <a:buFont typeface="Arial" charset="0"/>
              <a:buNone/>
              <a:defRPr/>
            </a:pPr>
            <a:endParaRPr lang="pl-PL" sz="400" b="1" kern="1300" dirty="0" smtClean="0">
              <a:solidFill>
                <a:schemeClr val="tx1">
                  <a:lumMod val="85000"/>
                  <a:lumOff val="15000"/>
                </a:schemeClr>
              </a:solidFill>
            </a:endParaRPr>
          </a:p>
          <a:p>
            <a:pPr algn="just" eaLnBrk="1" fontAlgn="auto" hangingPunct="1">
              <a:lnSpc>
                <a:spcPct val="120000"/>
              </a:lnSpc>
              <a:spcBef>
                <a:spcPts val="200"/>
              </a:spcBef>
              <a:spcAft>
                <a:spcPts val="200"/>
              </a:spcAft>
              <a:buFont typeface="Arial" charset="0"/>
              <a:buNone/>
              <a:defRPr/>
            </a:pPr>
            <a:r>
              <a:rPr lang="pl-PL" sz="1150" b="1" kern="1300" dirty="0" smtClean="0"/>
              <a:t>Środowisko kulturowe:</a:t>
            </a:r>
            <a:endParaRPr lang="pl-PL" sz="1150" kern="1300" dirty="0"/>
          </a:p>
          <a:p>
            <a:pPr indent="-157163" algn="just" eaLnBrk="1" fontAlgn="auto" hangingPunct="1">
              <a:lnSpc>
                <a:spcPct val="120000"/>
              </a:lnSpc>
              <a:spcBef>
                <a:spcPts val="200"/>
              </a:spcBef>
              <a:spcAft>
                <a:spcPts val="200"/>
              </a:spcAft>
              <a:defRPr/>
            </a:pPr>
            <a:r>
              <a:rPr lang="pl-PL" sz="1150" b="1" kern="1300" dirty="0" smtClean="0">
                <a:solidFill>
                  <a:schemeClr val="tx1">
                    <a:lumMod val="85000"/>
                    <a:lumOff val="15000"/>
                  </a:schemeClr>
                </a:solidFill>
              </a:rPr>
              <a:t>teren dawnej fabryki benzyny syntetycznej w Policach</a:t>
            </a:r>
            <a:endParaRPr lang="pl-PL" sz="1150" kern="1300" dirty="0" smtClean="0">
              <a:solidFill>
                <a:schemeClr val="tx1">
                  <a:lumMod val="85000"/>
                  <a:lumOff val="15000"/>
                </a:schemeClr>
              </a:solidFill>
            </a:endParaRPr>
          </a:p>
          <a:p>
            <a:pPr indent="-157163" algn="just" eaLnBrk="1" fontAlgn="auto" hangingPunct="1">
              <a:lnSpc>
                <a:spcPct val="120000"/>
              </a:lnSpc>
              <a:spcBef>
                <a:spcPts val="200"/>
              </a:spcBef>
              <a:spcAft>
                <a:spcPts val="200"/>
              </a:spcAft>
              <a:defRPr/>
            </a:pPr>
            <a:r>
              <a:rPr lang="pl-PL" sz="1150" b="1" kern="1300" dirty="0" smtClean="0">
                <a:solidFill>
                  <a:schemeClr val="tx1">
                    <a:lumMod val="85000"/>
                    <a:lumOff val="15000"/>
                  </a:schemeClr>
                </a:solidFill>
              </a:rPr>
              <a:t>dawny obóz </a:t>
            </a:r>
            <a:r>
              <a:rPr lang="pl-PL" sz="1150" b="1" kern="1300" dirty="0" err="1" smtClean="0">
                <a:solidFill>
                  <a:schemeClr val="tx1">
                    <a:lumMod val="85000"/>
                    <a:lumOff val="15000"/>
                  </a:schemeClr>
                </a:solidFill>
              </a:rPr>
              <a:t>Stutthof</a:t>
            </a:r>
            <a:r>
              <a:rPr lang="pl-PL" sz="1150" kern="1300" dirty="0" smtClean="0">
                <a:solidFill>
                  <a:schemeClr val="tx1">
                    <a:lumMod val="85000"/>
                    <a:lumOff val="15000"/>
                  </a:schemeClr>
                </a:solidFill>
              </a:rPr>
              <a:t>, obecnie miasteczko rzemieślnicze w </a:t>
            </a:r>
            <a:r>
              <a:rPr lang="pl-PL" sz="1150" kern="1300" dirty="0" err="1" smtClean="0">
                <a:solidFill>
                  <a:schemeClr val="tx1">
                    <a:lumMod val="85000"/>
                    <a:lumOff val="15000"/>
                  </a:schemeClr>
                </a:solidFill>
              </a:rPr>
              <a:t>Mścięcinie</a:t>
            </a:r>
            <a:r>
              <a:rPr lang="pl-PL" sz="1150" kern="1300" dirty="0" smtClean="0">
                <a:solidFill>
                  <a:schemeClr val="tx1">
                    <a:lumMod val="85000"/>
                    <a:lumOff val="15000"/>
                  </a:schemeClr>
                </a:solidFill>
              </a:rPr>
              <a:t> ;</a:t>
            </a:r>
          </a:p>
          <a:p>
            <a:pPr indent="-157163" algn="just" eaLnBrk="1" fontAlgn="auto" hangingPunct="1">
              <a:lnSpc>
                <a:spcPct val="120000"/>
              </a:lnSpc>
              <a:spcBef>
                <a:spcPts val="200"/>
              </a:spcBef>
              <a:spcAft>
                <a:spcPts val="200"/>
              </a:spcAft>
              <a:defRPr/>
            </a:pPr>
            <a:r>
              <a:rPr lang="pl-PL" sz="1150" b="1" kern="1300" dirty="0" smtClean="0"/>
              <a:t>obecność zabytkowych budowli i układów urbanistycznych wsi</a:t>
            </a:r>
            <a:r>
              <a:rPr lang="pl-PL" sz="1150" kern="1300" dirty="0" smtClean="0"/>
              <a:t> (obiekty sakralne/mieszkalne/użyteczności publicznej)</a:t>
            </a:r>
            <a:endParaRPr lang="pl-PL" sz="1150" kern="1300" dirty="0" smtClean="0">
              <a:solidFill>
                <a:schemeClr val="tx1">
                  <a:lumMod val="85000"/>
                  <a:lumOff val="15000"/>
                </a:schemeClr>
              </a:solidFill>
            </a:endParaRPr>
          </a:p>
          <a:p>
            <a:pPr indent="-157163" algn="just" eaLnBrk="1" fontAlgn="auto" hangingPunct="1">
              <a:lnSpc>
                <a:spcPct val="120000"/>
              </a:lnSpc>
              <a:spcBef>
                <a:spcPts val="200"/>
              </a:spcBef>
              <a:spcAft>
                <a:spcPts val="200"/>
              </a:spcAft>
              <a:defRPr/>
            </a:pPr>
            <a:r>
              <a:rPr lang="pl-PL" sz="1150" kern="1300" dirty="0" smtClean="0">
                <a:solidFill>
                  <a:schemeClr val="tx1">
                    <a:lumMod val="85000"/>
                    <a:lumOff val="15000"/>
                  </a:schemeClr>
                </a:solidFill>
              </a:rPr>
              <a:t> </a:t>
            </a:r>
            <a:r>
              <a:rPr lang="pl-PL" sz="1150" b="1" kern="1300" dirty="0" smtClean="0">
                <a:solidFill>
                  <a:schemeClr val="tx1">
                    <a:lumMod val="85000"/>
                    <a:lumOff val="15000"/>
                  </a:schemeClr>
                </a:solidFill>
              </a:rPr>
              <a:t>ruiny klasztoru Augustianów w Jasienicy.</a:t>
            </a:r>
            <a:endParaRPr lang="pl-PL" sz="1150" kern="1300" dirty="0" smtClean="0">
              <a:solidFill>
                <a:schemeClr val="tx1">
                  <a:lumMod val="85000"/>
                  <a:lumOff val="15000"/>
                </a:schemeClr>
              </a:solidFill>
            </a:endParaRPr>
          </a:p>
          <a:p>
            <a:pPr indent="-157163" algn="just" eaLnBrk="1" fontAlgn="auto" hangingPunct="1">
              <a:lnSpc>
                <a:spcPct val="120000"/>
              </a:lnSpc>
              <a:spcBef>
                <a:spcPts val="200"/>
              </a:spcBef>
              <a:spcAft>
                <a:spcPts val="200"/>
              </a:spcAft>
              <a:defRPr/>
            </a:pPr>
            <a:r>
              <a:rPr lang="pl-PL" sz="1150" b="1" kern="1300" dirty="0" smtClean="0">
                <a:solidFill>
                  <a:schemeClr val="tx1">
                    <a:lumMod val="85000"/>
                    <a:lumOff val="15000"/>
                  </a:schemeClr>
                </a:solidFill>
              </a:rPr>
              <a:t>zachowane dawne cmentarze ewangelickie </a:t>
            </a:r>
            <a:r>
              <a:rPr lang="pl-PL" sz="1150" kern="1300" dirty="0" smtClean="0">
                <a:solidFill>
                  <a:schemeClr val="tx1">
                    <a:lumMod val="85000"/>
                    <a:lumOff val="15000"/>
                  </a:schemeClr>
                </a:solidFill>
              </a:rPr>
              <a:t>lub ich ślady. </a:t>
            </a:r>
          </a:p>
          <a:p>
            <a:pPr indent="-157163" algn="just" eaLnBrk="1" fontAlgn="auto" hangingPunct="1">
              <a:lnSpc>
                <a:spcPct val="120000"/>
              </a:lnSpc>
              <a:spcBef>
                <a:spcPts val="200"/>
              </a:spcBef>
              <a:spcAft>
                <a:spcPts val="200"/>
              </a:spcAft>
              <a:defRPr/>
            </a:pPr>
            <a:r>
              <a:rPr lang="pl-PL" sz="1150" b="1" kern="1300" dirty="0" smtClean="0"/>
              <a:t>obecność zabytkowych budowli i układów urbanistycznych wsi. </a:t>
            </a:r>
            <a:r>
              <a:rPr lang="pl-PL" sz="1150" kern="1300" dirty="0" smtClean="0">
                <a:solidFill>
                  <a:schemeClr val="tx1">
                    <a:lumMod val="85000"/>
                    <a:lumOff val="15000"/>
                  </a:schemeClr>
                </a:solidFill>
              </a:rPr>
              <a:t>Zachowane układy ruralistyczne miejscowości </a:t>
            </a:r>
            <a:r>
              <a:rPr lang="pl-PL" sz="1150" u="sng" kern="1300" dirty="0" smtClean="0">
                <a:solidFill>
                  <a:schemeClr val="tx1">
                    <a:lumMod val="85000"/>
                    <a:lumOff val="15000"/>
                  </a:schemeClr>
                </a:solidFill>
              </a:rPr>
              <a:t>Drogoradz, Niekłończyca, Pilchowo, Przęsocin, Siedlice, Tatynia, Trzebież, Uniemyśl</a:t>
            </a:r>
            <a:r>
              <a:rPr lang="pl-PL" sz="1150" kern="1300" dirty="0" smtClean="0">
                <a:solidFill>
                  <a:schemeClr val="tx1">
                    <a:lumMod val="85000"/>
                    <a:lumOff val="15000"/>
                  </a:schemeClr>
                </a:solidFill>
              </a:rPr>
              <a:t>. Zachowane fragmenty układów miejskich w Policach.</a:t>
            </a:r>
          </a:p>
          <a:p>
            <a:pPr algn="just" eaLnBrk="1" fontAlgn="auto" hangingPunct="1">
              <a:lnSpc>
                <a:spcPct val="120000"/>
              </a:lnSpc>
              <a:spcBef>
                <a:spcPts val="200"/>
              </a:spcBef>
              <a:spcAft>
                <a:spcPts val="200"/>
              </a:spcAft>
              <a:buFont typeface="Arial" charset="0"/>
              <a:buNone/>
              <a:defRPr/>
            </a:pPr>
            <a:endParaRPr lang="pl-PL" sz="600" kern="1300" dirty="0" smtClean="0">
              <a:solidFill>
                <a:schemeClr val="tx1">
                  <a:lumMod val="85000"/>
                  <a:lumOff val="15000"/>
                </a:schemeClr>
              </a:solidFill>
            </a:endParaRPr>
          </a:p>
          <a:p>
            <a:pPr algn="just" eaLnBrk="1" fontAlgn="auto" hangingPunct="1">
              <a:lnSpc>
                <a:spcPct val="120000"/>
              </a:lnSpc>
              <a:spcBef>
                <a:spcPts val="200"/>
              </a:spcBef>
              <a:spcAft>
                <a:spcPts val="200"/>
              </a:spcAft>
              <a:buFont typeface="Arial" charset="0"/>
              <a:buNone/>
              <a:defRPr/>
            </a:pPr>
            <a:r>
              <a:rPr lang="pl-PL" sz="1150" b="1" kern="1300" dirty="0" smtClean="0">
                <a:solidFill>
                  <a:schemeClr val="tx1">
                    <a:lumMod val="85000"/>
                    <a:lumOff val="15000"/>
                  </a:schemeClr>
                </a:solidFill>
              </a:rPr>
              <a:t>Rzeźba terenu południowego obszaru Puszczy Wkrzańskiej: </a:t>
            </a:r>
            <a:r>
              <a:rPr lang="pl-PL" sz="1150" kern="1300" dirty="0" smtClean="0">
                <a:solidFill>
                  <a:schemeClr val="tx1">
                    <a:lumMod val="85000"/>
                    <a:lumOff val="15000"/>
                  </a:schemeClr>
                </a:solidFill>
                <a:effectLst>
                  <a:outerShdw blurRad="38100" dist="38100" dir="2700000" algn="tl">
                    <a:srgbClr val="000000">
                      <a:alpha val="43137"/>
                    </a:srgbClr>
                  </a:outerShdw>
                </a:effectLst>
              </a:rPr>
              <a:t>w</a:t>
            </a:r>
            <a:r>
              <a:rPr lang="pl-PL" sz="1150" kern="1300" dirty="0" smtClean="0">
                <a:solidFill>
                  <a:schemeClr val="tx1">
                    <a:lumMod val="85000"/>
                    <a:lumOff val="15000"/>
                  </a:schemeClr>
                </a:solidFill>
              </a:rPr>
              <a:t>ysokie walory krajobrazowe. Wąwozami płyną strumienie i potoki miejscami przyjmujące charakter górski. </a:t>
            </a:r>
          </a:p>
          <a:p>
            <a:pPr algn="just" eaLnBrk="1" fontAlgn="auto" hangingPunct="1">
              <a:lnSpc>
                <a:spcPct val="120000"/>
              </a:lnSpc>
              <a:spcBef>
                <a:spcPts val="200"/>
              </a:spcBef>
              <a:spcAft>
                <a:spcPts val="200"/>
              </a:spcAft>
              <a:buFont typeface="Arial" charset="0"/>
              <a:buNone/>
              <a:defRPr/>
            </a:pPr>
            <a:endParaRPr lang="pl-PL" sz="300" kern="1300" dirty="0" smtClean="0">
              <a:solidFill>
                <a:schemeClr val="tx1">
                  <a:lumMod val="85000"/>
                  <a:lumOff val="15000"/>
                </a:schemeClr>
              </a:solidFill>
            </a:endParaRPr>
          </a:p>
          <a:p>
            <a:pPr algn="just" eaLnBrk="1" fontAlgn="auto" hangingPunct="1">
              <a:lnSpc>
                <a:spcPct val="120000"/>
              </a:lnSpc>
              <a:spcBef>
                <a:spcPts val="200"/>
              </a:spcBef>
              <a:spcAft>
                <a:spcPts val="200"/>
              </a:spcAft>
              <a:buFont typeface="Arial" charset="0"/>
              <a:buNone/>
              <a:defRPr/>
            </a:pPr>
            <a:r>
              <a:rPr lang="pl-PL" sz="1150" b="1" kern="1300" dirty="0" smtClean="0">
                <a:solidFill>
                  <a:schemeClr val="tx1">
                    <a:lumMod val="85000"/>
                    <a:lumOff val="15000"/>
                  </a:schemeClr>
                </a:solidFill>
              </a:rPr>
              <a:t>Rezerwat przyrody „Świdwie” o międzynarodowym znaczeniu </a:t>
            </a:r>
            <a:r>
              <a:rPr lang="pl-PL" sz="1150" kern="1300" dirty="0" smtClean="0">
                <a:solidFill>
                  <a:schemeClr val="tx1">
                    <a:lumMod val="85000"/>
                    <a:lumOff val="15000"/>
                  </a:schemeClr>
                </a:solidFill>
              </a:rPr>
              <a:t>- obejmujący  obszar jeziora, lasów, gruntów ornych i pastwisk oraz nieużytki.</a:t>
            </a:r>
          </a:p>
          <a:p>
            <a:pPr algn="just" eaLnBrk="1" fontAlgn="auto" hangingPunct="1">
              <a:lnSpc>
                <a:spcPct val="120000"/>
              </a:lnSpc>
              <a:spcBef>
                <a:spcPts val="200"/>
              </a:spcBef>
              <a:spcAft>
                <a:spcPts val="0"/>
              </a:spcAft>
              <a:buFont typeface="Arial" panose="020B0604020202020204" pitchFamily="34" charset="0"/>
              <a:buNone/>
              <a:defRPr/>
            </a:pPr>
            <a:endParaRPr lang="pl-PL" sz="1050" dirty="0">
              <a:solidFill>
                <a:srgbClr val="FF0000"/>
              </a:solidFill>
            </a:endParaRPr>
          </a:p>
          <a:p>
            <a:pPr eaLnBrk="1" fontAlgn="auto" hangingPunct="1">
              <a:spcBef>
                <a:spcPts val="200"/>
              </a:spcBef>
              <a:spcAft>
                <a:spcPts val="0"/>
              </a:spcAft>
              <a:buFont typeface="Arial" panose="020B0604020202020204" pitchFamily="34" charset="0"/>
              <a:buChar char="•"/>
              <a:defRPr/>
            </a:pPr>
            <a:endParaRPr lang="pl-PL" sz="1050" dirty="0"/>
          </a:p>
        </p:txBody>
      </p:sp>
      <p:pic>
        <p:nvPicPr>
          <p:cNvPr id="4" name="Obraz 3"/>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647923"/>
            <a:ext cx="9144000" cy="404813"/>
          </a:xfrm>
        </p:spPr>
        <p:txBody>
          <a:bodyPr rtlCol="0">
            <a:noAutofit/>
          </a:bodyPr>
          <a:lstStyle/>
          <a:p>
            <a:pPr eaLnBrk="1" fontAlgn="auto" hangingPunct="1">
              <a:spcAft>
                <a:spcPts val="0"/>
              </a:spcAft>
              <a:defRPr/>
            </a:pPr>
            <a:r>
              <a:rPr lang="pl-PL" sz="1800" b="1" dirty="0" smtClean="0">
                <a:solidFill>
                  <a:schemeClr val="tx2">
                    <a:lumMod val="60000"/>
                    <a:lumOff val="40000"/>
                  </a:schemeClr>
                </a:solidFill>
              </a:rPr>
              <a:t>CHARAKTERYSTYKA RZEŹBY TERENU</a:t>
            </a:r>
            <a:endParaRPr lang="pl-PL" sz="1800" b="1" dirty="0">
              <a:solidFill>
                <a:schemeClr val="tx2">
                  <a:lumMod val="60000"/>
                  <a:lumOff val="40000"/>
                </a:schemeClr>
              </a:solidFill>
            </a:endParaRPr>
          </a:p>
        </p:txBody>
      </p:sp>
      <p:pic>
        <p:nvPicPr>
          <p:cNvPr id="4" name="Symbol zastępczy zawartości 3" descr="mm.jpg"/>
          <p:cNvPicPr>
            <a:picLocks noGrp="1" noChangeAspect="1"/>
          </p:cNvPicPr>
          <p:nvPr>
            <p:ph idx="1"/>
          </p:nvPr>
        </p:nvPicPr>
        <p:blipFill>
          <a:blip r:embed="rId2" cstate="print"/>
          <a:srcRect t="983" r="1497" b="1088"/>
          <a:stretch>
            <a:fillRect/>
          </a:stretch>
        </p:blipFill>
        <p:spPr>
          <a:xfrm>
            <a:off x="467544" y="1245434"/>
            <a:ext cx="4392488" cy="5567942"/>
          </a:xfrm>
          <a:prstGeom prst="roundRect">
            <a:avLst>
              <a:gd name="adj" fmla="val 8594"/>
            </a:avLst>
          </a:prstGeom>
          <a:solidFill>
            <a:srgbClr val="FFFFFF">
              <a:shade val="85000"/>
            </a:srgbClr>
          </a:solidFill>
          <a:effectLst/>
        </p:spPr>
      </p:pic>
      <p:sp>
        <p:nvSpPr>
          <p:cNvPr id="5" name="pole tekstowe 4"/>
          <p:cNvSpPr txBox="1"/>
          <p:nvPr/>
        </p:nvSpPr>
        <p:spPr>
          <a:xfrm>
            <a:off x="4932040" y="1052736"/>
            <a:ext cx="4085939" cy="1908215"/>
          </a:xfrm>
          <a:prstGeom prst="rect">
            <a:avLst/>
          </a:prstGeom>
          <a:noFill/>
        </p:spPr>
        <p:txBody>
          <a:bodyPr wrap="square">
            <a:spAutoFit/>
          </a:bodyPr>
          <a:lstStyle/>
          <a:p>
            <a:pPr algn="just" eaLnBrk="1" fontAlgn="auto" hangingPunct="1">
              <a:spcBef>
                <a:spcPts val="0"/>
              </a:spcBef>
              <a:spcAft>
                <a:spcPts val="600"/>
              </a:spcAft>
              <a:defRPr/>
            </a:pPr>
            <a:r>
              <a:rPr lang="pl-PL" sz="1200" b="1" dirty="0" err="1">
                <a:latin typeface="+mn-lt"/>
                <a:cs typeface="+mn-cs"/>
              </a:rPr>
              <a:t>Mezoregiony</a:t>
            </a:r>
            <a:r>
              <a:rPr lang="pl-PL" sz="1200" b="1" dirty="0">
                <a:latin typeface="+mn-lt"/>
                <a:cs typeface="+mn-cs"/>
              </a:rPr>
              <a:t> a ukształtowanie rzeźby terenu:</a:t>
            </a:r>
          </a:p>
          <a:p>
            <a:pPr marL="85725" indent="-85725" algn="just" eaLnBrk="1" fontAlgn="auto" hangingPunct="1">
              <a:spcBef>
                <a:spcPts val="0"/>
              </a:spcBef>
              <a:spcAft>
                <a:spcPts val="600"/>
              </a:spcAft>
              <a:buFont typeface="Arial" pitchFamily="34" charset="0"/>
              <a:buChar char="•"/>
              <a:defRPr/>
            </a:pPr>
            <a:r>
              <a:rPr lang="pl-PL" sz="1200" dirty="0" smtClean="0">
                <a:latin typeface="+mn-lt"/>
              </a:rPr>
              <a:t> równina </a:t>
            </a:r>
            <a:r>
              <a:rPr lang="pl-PL" sz="1200" dirty="0">
                <a:latin typeface="+mn-lt"/>
              </a:rPr>
              <a:t>rzeczno - </a:t>
            </a:r>
            <a:r>
              <a:rPr lang="pl-PL" sz="1200" dirty="0" err="1">
                <a:latin typeface="+mn-lt"/>
              </a:rPr>
              <a:t>rozlewiskowa</a:t>
            </a:r>
            <a:r>
              <a:rPr lang="pl-PL" sz="1200" dirty="0">
                <a:latin typeface="+mn-lt"/>
              </a:rPr>
              <a:t> (</a:t>
            </a:r>
            <a:r>
              <a:rPr lang="pl-PL" sz="1200" b="1" dirty="0">
                <a:latin typeface="+mn-lt"/>
              </a:rPr>
              <a:t>Równina Wkrzańska</a:t>
            </a:r>
            <a:r>
              <a:rPr lang="pl-PL" sz="1200" dirty="0">
                <a:latin typeface="+mn-lt"/>
              </a:rPr>
              <a:t>), urozmaicona pagórkami i zagłębieniami gównie od </a:t>
            </a:r>
            <a:r>
              <a:rPr lang="pl-PL" sz="1200" dirty="0" smtClean="0">
                <a:latin typeface="+mn-lt"/>
              </a:rPr>
              <a:t>zachodniego </a:t>
            </a:r>
            <a:r>
              <a:rPr lang="pl-PL" sz="1200" dirty="0">
                <a:latin typeface="+mn-lt"/>
              </a:rPr>
              <a:t>przebiegu</a:t>
            </a:r>
          </a:p>
          <a:p>
            <a:pPr algn="just" eaLnBrk="1" fontAlgn="auto" hangingPunct="1">
              <a:spcBef>
                <a:spcPts val="0"/>
              </a:spcBef>
              <a:spcAft>
                <a:spcPts val="600"/>
              </a:spcAft>
              <a:buFont typeface="Arial" pitchFamily="34" charset="0"/>
              <a:buChar char="•"/>
              <a:defRPr/>
            </a:pPr>
            <a:endParaRPr lang="pl-PL" sz="100" dirty="0">
              <a:latin typeface="+mn-lt"/>
            </a:endParaRPr>
          </a:p>
          <a:p>
            <a:pPr marL="85725" indent="-85725" algn="just">
              <a:buFont typeface="Arial" pitchFamily="34" charset="0"/>
              <a:buChar char="•"/>
              <a:defRPr/>
            </a:pPr>
            <a:r>
              <a:rPr lang="pl-PL" sz="1200" b="1" dirty="0" smtClean="0">
                <a:latin typeface="+mn-lt"/>
              </a:rPr>
              <a:t> Wzniesienia </a:t>
            </a:r>
            <a:r>
              <a:rPr lang="pl-PL" sz="1200" b="1" dirty="0">
                <a:latin typeface="+mn-lt"/>
              </a:rPr>
              <a:t>Szczecińskie </a:t>
            </a:r>
            <a:r>
              <a:rPr lang="pl-PL" sz="1200" dirty="0">
                <a:latin typeface="+mn-lt"/>
              </a:rPr>
              <a:t>-wzniesienia morenowe, położona jest na wysokościach 50 – do ponad 100 m n.p.m.,</a:t>
            </a:r>
          </a:p>
          <a:p>
            <a:pPr algn="just">
              <a:buFont typeface="Arial" pitchFamily="34" charset="0"/>
              <a:buChar char="•"/>
              <a:defRPr/>
            </a:pPr>
            <a:endParaRPr lang="pl-PL" sz="600" dirty="0">
              <a:latin typeface="+mn-lt"/>
            </a:endParaRPr>
          </a:p>
          <a:p>
            <a:pPr marL="85725" indent="-85725" algn="just">
              <a:buFont typeface="Arial" pitchFamily="34" charset="0"/>
              <a:buChar char="•"/>
              <a:defRPr/>
            </a:pPr>
            <a:r>
              <a:rPr lang="pl-PL" sz="1200" b="1" dirty="0" smtClean="0">
                <a:latin typeface="+mn-lt"/>
              </a:rPr>
              <a:t> Dolina </a:t>
            </a:r>
            <a:r>
              <a:rPr lang="pl-PL" sz="1200" b="1" dirty="0">
                <a:latin typeface="+mn-lt"/>
              </a:rPr>
              <a:t>dolnej Odry </a:t>
            </a:r>
            <a:r>
              <a:rPr lang="pl-PL" sz="1200" dirty="0">
                <a:latin typeface="+mn-lt"/>
              </a:rPr>
              <a:t>– tereny nadrzeczne i obszaru Zalewu Szczecińskiego o najniższych rzędnych </a:t>
            </a:r>
            <a:r>
              <a:rPr lang="pl-PL" sz="1200" dirty="0" smtClean="0">
                <a:latin typeface="+mn-lt"/>
              </a:rPr>
              <a:t>terenu</a:t>
            </a:r>
            <a:endParaRPr lang="pl-PL" sz="1200" dirty="0">
              <a:latin typeface="+mn-lt"/>
            </a:endParaRPr>
          </a:p>
        </p:txBody>
      </p:sp>
      <p:pic>
        <p:nvPicPr>
          <p:cNvPr id="6" name="Symbol zastępczy zawartości 3" descr="mm.jpg"/>
          <p:cNvPicPr>
            <a:picLocks noChangeAspect="1"/>
          </p:cNvPicPr>
          <p:nvPr/>
        </p:nvPicPr>
        <p:blipFill>
          <a:blip r:embed="rId3" cstate="print"/>
          <a:srcRect l="3858" r="29268" b="5442"/>
          <a:stretch>
            <a:fillRect/>
          </a:stretch>
        </p:blipFill>
        <p:spPr bwMode="auto">
          <a:xfrm>
            <a:off x="5220072" y="2889448"/>
            <a:ext cx="3923928" cy="3923928"/>
          </a:xfrm>
          <a:prstGeom prst="roundRect">
            <a:avLst>
              <a:gd name="adj" fmla="val 8594"/>
            </a:avLst>
          </a:prstGeom>
          <a:solidFill>
            <a:srgbClr val="FFFFFF">
              <a:shade val="85000"/>
            </a:srgbClr>
          </a:solidFill>
          <a:ln w="9525">
            <a:noFill/>
            <a:miter lim="800000"/>
            <a:headEnd/>
            <a:tailEnd/>
          </a:ln>
          <a:effectLst/>
        </p:spPr>
      </p:pic>
      <p:pic>
        <p:nvPicPr>
          <p:cNvPr id="7" name="Obraz 6"/>
          <p:cNvPicPr/>
          <p:nvPr/>
        </p:nvPicPr>
        <p:blipFill>
          <a:blip r:embed="rId4">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539552" y="630368"/>
            <a:ext cx="8229600" cy="561975"/>
          </a:xfrm>
        </p:spPr>
        <p:txBody>
          <a:bodyPr rtlCol="0">
            <a:normAutofit/>
          </a:bodyPr>
          <a:lstStyle/>
          <a:p>
            <a:pPr eaLnBrk="1" fontAlgn="auto" hangingPunct="1">
              <a:spcAft>
                <a:spcPts val="0"/>
              </a:spcAft>
              <a:defRPr/>
            </a:pPr>
            <a:r>
              <a:rPr lang="pl-PL" sz="1800" b="1" dirty="0" smtClean="0">
                <a:solidFill>
                  <a:schemeClr val="tx2">
                    <a:lumMod val="60000"/>
                    <a:lumOff val="40000"/>
                  </a:schemeClr>
                </a:solidFill>
              </a:rPr>
              <a:t>RZEŹBA TERENU</a:t>
            </a:r>
            <a:endParaRPr lang="pl-PL" sz="1800" b="1" dirty="0">
              <a:solidFill>
                <a:schemeClr val="tx2">
                  <a:lumMod val="60000"/>
                  <a:lumOff val="40000"/>
                </a:schemeClr>
              </a:solidFill>
            </a:endParaRPr>
          </a:p>
        </p:txBody>
      </p:sp>
      <p:sp>
        <p:nvSpPr>
          <p:cNvPr id="8" name="Symbol zastępczy tekstu 7"/>
          <p:cNvSpPr>
            <a:spLocks noGrp="1"/>
          </p:cNvSpPr>
          <p:nvPr>
            <p:ph type="body" idx="1"/>
          </p:nvPr>
        </p:nvSpPr>
        <p:spPr>
          <a:xfrm>
            <a:off x="-72032" y="946757"/>
            <a:ext cx="4643437" cy="576262"/>
          </a:xfrm>
        </p:spPr>
        <p:txBody>
          <a:bodyPr rtlCol="0">
            <a:noAutofit/>
          </a:bodyPr>
          <a:lstStyle/>
          <a:p>
            <a:pPr algn="ctr" eaLnBrk="1" fontAlgn="auto" hangingPunct="1">
              <a:spcAft>
                <a:spcPts val="0"/>
              </a:spcAft>
              <a:buFont typeface="Arial" panose="020B0604020202020204" pitchFamily="34" charset="0"/>
              <a:buChar char="•"/>
              <a:defRPr/>
            </a:pPr>
            <a:r>
              <a:rPr lang="pl-PL" sz="1600" b="0" dirty="0" smtClean="0">
                <a:latin typeface="+mj-lt"/>
              </a:rPr>
              <a:t>Tereny łąkowe, okolice Karpina</a:t>
            </a:r>
            <a:endParaRPr lang="pl-PL" sz="1600" b="0" dirty="0">
              <a:latin typeface="+mj-lt"/>
            </a:endParaRPr>
          </a:p>
        </p:txBody>
      </p:sp>
      <p:pic>
        <p:nvPicPr>
          <p:cNvPr id="14" name="Symbol zastępczy zawartości 13" descr="20190801_134413.jpg"/>
          <p:cNvPicPr>
            <a:picLocks noGrp="1" noChangeAspect="1"/>
          </p:cNvPicPr>
          <p:nvPr>
            <p:ph sz="half" idx="2"/>
          </p:nvPr>
        </p:nvPicPr>
        <p:blipFill>
          <a:blip r:embed="rId2" cstate="print"/>
          <a:stretch>
            <a:fillRect/>
          </a:stretch>
        </p:blipFill>
        <p:spPr>
          <a:xfrm>
            <a:off x="539552" y="1539813"/>
            <a:ext cx="8320926" cy="4680520"/>
          </a:xfrm>
          <a:prstGeom prst="roundRect">
            <a:avLst>
              <a:gd name="adj" fmla="val 8594"/>
            </a:avLst>
          </a:prstGeom>
          <a:solidFill>
            <a:srgbClr val="FFFFFF">
              <a:shade val="85000"/>
            </a:srgbClr>
          </a:solidFill>
          <a:effectLst/>
        </p:spPr>
      </p:pic>
      <p:sp>
        <p:nvSpPr>
          <p:cNvPr id="15" name="pole tekstowe 14"/>
          <p:cNvSpPr txBox="1"/>
          <p:nvPr/>
        </p:nvSpPr>
        <p:spPr>
          <a:xfrm>
            <a:off x="1244799" y="6220333"/>
            <a:ext cx="6653212" cy="585788"/>
          </a:xfrm>
          <a:prstGeom prst="rect">
            <a:avLst/>
          </a:prstGeom>
          <a:noFill/>
        </p:spPr>
        <p:txBody>
          <a:bodyPr wrap="none">
            <a:spAutoFit/>
          </a:bodyPr>
          <a:lstStyle/>
          <a:p>
            <a:pPr algn="ctr" eaLnBrk="1" fontAlgn="auto" hangingPunct="1">
              <a:spcBef>
                <a:spcPts val="0"/>
              </a:spcBef>
              <a:spcAft>
                <a:spcPts val="0"/>
              </a:spcAft>
              <a:defRPr/>
            </a:pPr>
            <a:r>
              <a:rPr lang="pl-PL" sz="1600" dirty="0">
                <a:latin typeface="+mn-lt"/>
                <a:cs typeface="+mn-cs"/>
              </a:rPr>
              <a:t>Ukształtowanie terenu jest dość jednostajne w obrębie Równiny Wkrzańskiej. </a:t>
            </a:r>
          </a:p>
          <a:p>
            <a:pPr algn="ctr" eaLnBrk="1" fontAlgn="auto" hangingPunct="1">
              <a:spcBef>
                <a:spcPts val="0"/>
              </a:spcBef>
              <a:spcAft>
                <a:spcPts val="0"/>
              </a:spcAft>
              <a:defRPr/>
            </a:pPr>
            <a:r>
              <a:rPr lang="pl-PL" sz="1600" dirty="0">
                <a:latin typeface="+mn-lt"/>
                <a:cs typeface="+mn-cs"/>
              </a:rPr>
              <a:t>Przesłony widokowe na II /III planie widokowym tworzą głównie lasy</a:t>
            </a:r>
          </a:p>
        </p:txBody>
      </p:sp>
      <p:pic>
        <p:nvPicPr>
          <p:cNvPr id="6" name="Obraz 5"/>
          <p:cNvPicPr/>
          <p:nvPr/>
        </p:nvPicPr>
        <p:blipFill>
          <a:blip r:embed="rId3">
            <a:extLst>
              <a:ext uri="{28A0092B-C50C-407E-A947-70E740481C1C}">
                <a14:useLocalDpi xmlns:a14="http://schemas.microsoft.com/office/drawing/2010/main" val="0"/>
              </a:ext>
            </a:extLst>
          </a:blip>
          <a:srcRect/>
          <a:stretch>
            <a:fillRect/>
          </a:stretch>
        </p:blipFill>
        <p:spPr bwMode="auto">
          <a:xfrm>
            <a:off x="1691680" y="58709"/>
            <a:ext cx="5759450" cy="60452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ymbol zastępczy zawartości 10" descr="20190513_130717.jpg"/>
          <p:cNvPicPr>
            <a:picLocks noChangeAspect="1"/>
          </p:cNvPicPr>
          <p:nvPr/>
        </p:nvPicPr>
        <p:blipFill>
          <a:blip r:embed="rId2" cstate="print"/>
          <a:srcRect l="4276" t="651"/>
          <a:stretch>
            <a:fillRect/>
          </a:stretch>
        </p:blipFill>
        <p:spPr>
          <a:xfrm>
            <a:off x="76147" y="1700907"/>
            <a:ext cx="8991706" cy="4536504"/>
          </a:xfrm>
          <a:prstGeom prst="roundRect">
            <a:avLst>
              <a:gd name="adj" fmla="val 8594"/>
            </a:avLst>
          </a:prstGeom>
          <a:solidFill>
            <a:srgbClr val="FFFFFF">
              <a:shade val="85000"/>
            </a:srgbClr>
          </a:solidFill>
          <a:ln>
            <a:noFill/>
          </a:ln>
          <a:effectLst/>
        </p:spPr>
      </p:pic>
      <p:sp>
        <p:nvSpPr>
          <p:cNvPr id="5" name="Tytuł 4"/>
          <p:cNvSpPr>
            <a:spLocks noGrp="1"/>
          </p:cNvSpPr>
          <p:nvPr>
            <p:ph type="title"/>
          </p:nvPr>
        </p:nvSpPr>
        <p:spPr>
          <a:xfrm>
            <a:off x="523247" y="980728"/>
            <a:ext cx="8229600" cy="561975"/>
          </a:xfrm>
        </p:spPr>
        <p:txBody>
          <a:bodyPr rtlCol="0">
            <a:normAutofit/>
          </a:bodyPr>
          <a:lstStyle/>
          <a:p>
            <a:pPr eaLnBrk="1" fontAlgn="auto" hangingPunct="1">
              <a:spcAft>
                <a:spcPts val="0"/>
              </a:spcAft>
              <a:defRPr/>
            </a:pPr>
            <a:r>
              <a:rPr lang="pl-PL" sz="1800" b="1" dirty="0" smtClean="0">
                <a:solidFill>
                  <a:schemeClr val="tx2">
                    <a:lumMod val="60000"/>
                    <a:lumOff val="40000"/>
                  </a:schemeClr>
                </a:solidFill>
              </a:rPr>
              <a:t>RZEŹBA TERENU</a:t>
            </a:r>
            <a:endParaRPr lang="pl-PL" sz="1800" b="1" dirty="0">
              <a:solidFill>
                <a:schemeClr val="tx2">
                  <a:lumMod val="60000"/>
                  <a:lumOff val="40000"/>
                </a:schemeClr>
              </a:solidFill>
            </a:endParaRPr>
          </a:p>
        </p:txBody>
      </p:sp>
      <p:sp>
        <p:nvSpPr>
          <p:cNvPr id="15" name="pole tekstowe 14"/>
          <p:cNvSpPr txBox="1"/>
          <p:nvPr/>
        </p:nvSpPr>
        <p:spPr>
          <a:xfrm>
            <a:off x="539552" y="6237411"/>
            <a:ext cx="7880350" cy="584200"/>
          </a:xfrm>
          <a:prstGeom prst="rect">
            <a:avLst/>
          </a:prstGeom>
          <a:noFill/>
        </p:spPr>
        <p:txBody>
          <a:bodyPr wrap="none">
            <a:spAutoFit/>
          </a:bodyPr>
          <a:lstStyle/>
          <a:p>
            <a:pPr algn="ctr" eaLnBrk="1" fontAlgn="auto" hangingPunct="1">
              <a:spcBef>
                <a:spcPts val="0"/>
              </a:spcBef>
              <a:spcAft>
                <a:spcPts val="0"/>
              </a:spcAft>
              <a:defRPr/>
            </a:pPr>
            <a:r>
              <a:rPr lang="pl-PL" sz="1600" dirty="0">
                <a:latin typeface="+mn-lt"/>
                <a:cs typeface="+mn-cs"/>
              </a:rPr>
              <a:t>Zróżnicowana forma rzeźby terenu z dalekim wglądem widokowym, okolice Leśna Górnego,</a:t>
            </a:r>
          </a:p>
          <a:p>
            <a:pPr algn="ctr" eaLnBrk="1" fontAlgn="auto" hangingPunct="1">
              <a:spcBef>
                <a:spcPts val="0"/>
              </a:spcBef>
              <a:spcAft>
                <a:spcPts val="0"/>
              </a:spcAft>
              <a:defRPr/>
            </a:pPr>
            <a:r>
              <a:rPr lang="pl-PL" sz="1600" dirty="0">
                <a:latin typeface="+mn-lt"/>
                <a:cs typeface="+mn-cs"/>
              </a:rPr>
              <a:t>widok w kierunku północno-zachodnim. Podobne warunki występują w rejonie Pilchowa</a:t>
            </a:r>
            <a:endParaRPr lang="pl-PL" sz="1600" dirty="0">
              <a:latin typeface="+mj-lt"/>
              <a:cs typeface="+mn-cs"/>
            </a:endParaRPr>
          </a:p>
        </p:txBody>
      </p:sp>
      <p:pic>
        <p:nvPicPr>
          <p:cNvPr id="6" name="Obraz 5"/>
          <p:cNvPicPr/>
          <p:nvPr/>
        </p:nvPicPr>
        <p:blipFill>
          <a:blip r:embed="rId3">
            <a:extLst>
              <a:ext uri="{28A0092B-C50C-407E-A947-70E740481C1C}">
                <a14:useLocalDpi xmlns:a14="http://schemas.microsoft.com/office/drawing/2010/main" val="0"/>
              </a:ext>
            </a:extLst>
          </a:blip>
          <a:srcRect/>
          <a:stretch>
            <a:fillRect/>
          </a:stretch>
        </p:blipFill>
        <p:spPr bwMode="auto">
          <a:xfrm>
            <a:off x="1758322" y="94268"/>
            <a:ext cx="5759450" cy="60452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323528" y="918127"/>
            <a:ext cx="8229600" cy="561975"/>
          </a:xfrm>
        </p:spPr>
        <p:txBody>
          <a:bodyPr rtlCol="0">
            <a:normAutofit/>
          </a:bodyPr>
          <a:lstStyle/>
          <a:p>
            <a:pPr algn="l" eaLnBrk="1" fontAlgn="auto" hangingPunct="1">
              <a:spcAft>
                <a:spcPts val="0"/>
              </a:spcAft>
              <a:defRPr/>
            </a:pPr>
            <a:r>
              <a:rPr lang="pl-PL" sz="1800" b="1" dirty="0" smtClean="0">
                <a:solidFill>
                  <a:schemeClr val="tx2">
                    <a:lumMod val="60000"/>
                    <a:lumOff val="40000"/>
                  </a:schemeClr>
                </a:solidFill>
              </a:rPr>
              <a:t>RZEŹBA TERENU</a:t>
            </a:r>
            <a:endParaRPr lang="pl-PL" sz="1800" b="1" dirty="0">
              <a:solidFill>
                <a:schemeClr val="tx2">
                  <a:lumMod val="60000"/>
                  <a:lumOff val="40000"/>
                </a:schemeClr>
              </a:solidFill>
            </a:endParaRPr>
          </a:p>
        </p:txBody>
      </p:sp>
      <p:sp>
        <p:nvSpPr>
          <p:cNvPr id="8" name="Symbol zastępczy tekstu 7"/>
          <p:cNvSpPr>
            <a:spLocks noGrp="1"/>
          </p:cNvSpPr>
          <p:nvPr>
            <p:ph type="body" idx="1"/>
          </p:nvPr>
        </p:nvSpPr>
        <p:spPr>
          <a:xfrm>
            <a:off x="-252536" y="2060848"/>
            <a:ext cx="4643438" cy="576263"/>
          </a:xfrm>
        </p:spPr>
        <p:txBody>
          <a:bodyPr rtlCol="0">
            <a:noAutofit/>
          </a:bodyPr>
          <a:lstStyle/>
          <a:p>
            <a:pPr algn="ctr" eaLnBrk="1" fontAlgn="auto" hangingPunct="1">
              <a:spcAft>
                <a:spcPts val="0"/>
              </a:spcAft>
              <a:buFont typeface="Arial" panose="020B0604020202020204" pitchFamily="34" charset="0"/>
              <a:buChar char="•"/>
              <a:defRPr/>
            </a:pPr>
            <a:r>
              <a:rPr lang="pl-PL" sz="1600" b="0" dirty="0" smtClean="0">
                <a:latin typeface="+mj-lt"/>
              </a:rPr>
              <a:t>Tereny łąkowe, polderów na rzeką Odrą</a:t>
            </a:r>
            <a:endParaRPr lang="pl-PL" sz="1600" b="0" dirty="0">
              <a:latin typeface="+mj-lt"/>
            </a:endParaRPr>
          </a:p>
        </p:txBody>
      </p:sp>
      <p:pic>
        <p:nvPicPr>
          <p:cNvPr id="14" name="Symbol zastępczy zawartości 13" descr="20190801_134413.jpg"/>
          <p:cNvPicPr>
            <a:picLocks noGrp="1" noChangeAspect="1"/>
          </p:cNvPicPr>
          <p:nvPr>
            <p:ph sz="half" idx="2"/>
          </p:nvPr>
        </p:nvPicPr>
        <p:blipFill>
          <a:blip r:embed="rId2" cstate="print"/>
          <a:stretch>
            <a:fillRect/>
          </a:stretch>
        </p:blipFill>
        <p:spPr>
          <a:xfrm>
            <a:off x="179512" y="3306364"/>
            <a:ext cx="6163845" cy="2997001"/>
          </a:xfrm>
          <a:prstGeom prst="roundRect">
            <a:avLst>
              <a:gd name="adj" fmla="val 8594"/>
            </a:avLst>
          </a:prstGeom>
          <a:solidFill>
            <a:srgbClr val="FFFFFF">
              <a:shade val="85000"/>
            </a:srgbClr>
          </a:solidFill>
          <a:effectLst/>
        </p:spPr>
      </p:pic>
      <p:sp>
        <p:nvSpPr>
          <p:cNvPr id="7" name="Symbol zastępczy tekstu 7"/>
          <p:cNvSpPr>
            <a:spLocks noGrp="1"/>
          </p:cNvSpPr>
          <p:nvPr>
            <p:ph type="body" sz="quarter" idx="3"/>
          </p:nvPr>
        </p:nvSpPr>
        <p:spPr>
          <a:xfrm>
            <a:off x="6159416" y="4461075"/>
            <a:ext cx="2952750" cy="576262"/>
          </a:xfrm>
        </p:spPr>
        <p:txBody>
          <a:bodyPr rtlCol="0">
            <a:noAutofit/>
          </a:bodyPr>
          <a:lstStyle/>
          <a:p>
            <a:pPr algn="ctr" eaLnBrk="1" fontAlgn="auto" hangingPunct="1">
              <a:spcAft>
                <a:spcPts val="0"/>
              </a:spcAft>
              <a:buFont typeface="Arial" panose="020B0604020202020204" pitchFamily="34" charset="0"/>
              <a:buChar char="•"/>
              <a:defRPr/>
            </a:pPr>
            <a:r>
              <a:rPr lang="pl-PL" sz="1600" b="0" dirty="0" smtClean="0">
                <a:latin typeface="+mj-lt"/>
              </a:rPr>
              <a:t>Obszar leśny </a:t>
            </a:r>
          </a:p>
          <a:p>
            <a:pPr algn="ctr" eaLnBrk="1" fontAlgn="auto" hangingPunct="1">
              <a:spcAft>
                <a:spcPts val="0"/>
              </a:spcAft>
              <a:defRPr/>
            </a:pPr>
            <a:r>
              <a:rPr lang="pl-PL" sz="1600" b="0" dirty="0" smtClean="0">
                <a:latin typeface="+mj-lt"/>
              </a:rPr>
              <a:t>o zróżnicowanej rzeźbie</a:t>
            </a:r>
            <a:endParaRPr lang="pl-PL" sz="1600" b="0" dirty="0">
              <a:latin typeface="+mj-lt"/>
            </a:endParaRPr>
          </a:p>
        </p:txBody>
      </p:sp>
      <p:pic>
        <p:nvPicPr>
          <p:cNvPr id="6" name="Symbol zastępczy zawartości 13" descr="20190801_134413.jpg"/>
          <p:cNvPicPr>
            <a:picLocks noGrp="1" noChangeAspect="1"/>
          </p:cNvPicPr>
          <p:nvPr>
            <p:ph sz="quarter" idx="4"/>
          </p:nvPr>
        </p:nvPicPr>
        <p:blipFill>
          <a:blip r:embed="rId3" cstate="print"/>
          <a:srcRect l="13382" t="-511"/>
          <a:stretch>
            <a:fillRect/>
          </a:stretch>
        </p:blipFill>
        <p:spPr>
          <a:xfrm>
            <a:off x="3851920" y="1461330"/>
            <a:ext cx="5106189" cy="2880320"/>
          </a:xfrm>
          <a:prstGeom prst="roundRect">
            <a:avLst>
              <a:gd name="adj" fmla="val 8594"/>
            </a:avLst>
          </a:prstGeom>
          <a:solidFill>
            <a:srgbClr val="FFFFFF">
              <a:shade val="85000"/>
            </a:srgbClr>
          </a:solidFill>
          <a:effectLst/>
        </p:spPr>
      </p:pic>
      <p:sp>
        <p:nvSpPr>
          <p:cNvPr id="15" name="pole tekstowe 14"/>
          <p:cNvSpPr txBox="1"/>
          <p:nvPr/>
        </p:nvSpPr>
        <p:spPr>
          <a:xfrm>
            <a:off x="1433512" y="6272212"/>
            <a:ext cx="6276975" cy="585788"/>
          </a:xfrm>
          <a:prstGeom prst="rect">
            <a:avLst/>
          </a:prstGeom>
          <a:noFill/>
        </p:spPr>
        <p:txBody>
          <a:bodyPr wrap="none">
            <a:spAutoFit/>
          </a:bodyPr>
          <a:lstStyle/>
          <a:p>
            <a:pPr algn="ctr" eaLnBrk="1" fontAlgn="auto" hangingPunct="1">
              <a:spcBef>
                <a:spcPts val="0"/>
              </a:spcBef>
              <a:spcAft>
                <a:spcPts val="0"/>
              </a:spcAft>
              <a:defRPr/>
            </a:pPr>
            <a:r>
              <a:rPr lang="pl-PL" sz="1600" dirty="0">
                <a:latin typeface="+mn-lt"/>
                <a:cs typeface="+mn-cs"/>
              </a:rPr>
              <a:t>Dolina Dolnej Odry o dużej rozległości widokowej, </a:t>
            </a:r>
          </a:p>
          <a:p>
            <a:pPr algn="ctr" eaLnBrk="1" fontAlgn="auto" hangingPunct="1">
              <a:spcBef>
                <a:spcPts val="0"/>
              </a:spcBef>
              <a:spcAft>
                <a:spcPts val="0"/>
              </a:spcAft>
              <a:defRPr/>
            </a:pPr>
            <a:r>
              <a:rPr lang="pl-PL" sz="1600" dirty="0">
                <a:latin typeface="+mn-lt"/>
                <a:cs typeface="+mn-cs"/>
              </a:rPr>
              <a:t>fot. obok – kompleks leśny Puszczy Wkrzańskiej, południowa część gminy </a:t>
            </a:r>
          </a:p>
        </p:txBody>
      </p:sp>
      <p:pic>
        <p:nvPicPr>
          <p:cNvPr id="9" name="Obraz 8"/>
          <p:cNvPicPr/>
          <p:nvPr/>
        </p:nvPicPr>
        <p:blipFill>
          <a:blip r:embed="rId4">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500979" y="693417"/>
            <a:ext cx="8229600" cy="561975"/>
          </a:xfrm>
        </p:spPr>
        <p:txBody>
          <a:bodyPr rtlCol="0">
            <a:noAutofit/>
          </a:bodyPr>
          <a:lstStyle/>
          <a:p>
            <a:pPr eaLnBrk="1" fontAlgn="auto" hangingPunct="1">
              <a:spcAft>
                <a:spcPts val="0"/>
              </a:spcAft>
              <a:defRPr/>
            </a:pPr>
            <a:r>
              <a:rPr lang="pl-PL" sz="1800" b="1" dirty="0" smtClean="0">
                <a:solidFill>
                  <a:schemeClr val="tx2">
                    <a:lumMod val="60000"/>
                    <a:lumOff val="40000"/>
                  </a:schemeClr>
                </a:solidFill>
              </a:rPr>
              <a:t>TERENY LEŚNE</a:t>
            </a:r>
            <a:endParaRPr lang="pl-PL" sz="1800" b="1" dirty="0">
              <a:solidFill>
                <a:schemeClr val="tx2">
                  <a:lumMod val="60000"/>
                  <a:lumOff val="40000"/>
                </a:schemeClr>
              </a:solidFill>
            </a:endParaRPr>
          </a:p>
        </p:txBody>
      </p:sp>
      <p:pic>
        <p:nvPicPr>
          <p:cNvPr id="14" name="Symbol zastępczy zawartości 13" descr="20190801_134413.jpg"/>
          <p:cNvPicPr>
            <a:picLocks noGrp="1" noChangeAspect="1"/>
          </p:cNvPicPr>
          <p:nvPr>
            <p:ph sz="half" idx="2"/>
          </p:nvPr>
        </p:nvPicPr>
        <p:blipFill>
          <a:blip r:embed="rId2" cstate="print"/>
          <a:stretch>
            <a:fillRect/>
          </a:stretch>
        </p:blipFill>
        <p:spPr>
          <a:xfrm>
            <a:off x="4615779" y="4029390"/>
            <a:ext cx="4040188" cy="2304256"/>
          </a:xfrm>
          <a:prstGeom prst="roundRect">
            <a:avLst>
              <a:gd name="adj" fmla="val 8594"/>
            </a:avLst>
          </a:prstGeom>
          <a:solidFill>
            <a:srgbClr val="FFFFFF">
              <a:shade val="85000"/>
            </a:srgbClr>
          </a:solidFill>
          <a:effectLst/>
        </p:spPr>
      </p:pic>
      <p:pic>
        <p:nvPicPr>
          <p:cNvPr id="9" name="Symbol zastępczy zawartości 13" descr="20190801_134413.jpg"/>
          <p:cNvPicPr>
            <a:picLocks noGrp="1" noChangeAspect="1"/>
          </p:cNvPicPr>
          <p:nvPr>
            <p:ph sz="quarter" idx="4"/>
          </p:nvPr>
        </p:nvPicPr>
        <p:blipFill>
          <a:blip r:embed="rId3" cstate="print"/>
          <a:stretch>
            <a:fillRect/>
          </a:stretch>
        </p:blipFill>
        <p:spPr>
          <a:xfrm>
            <a:off x="242192" y="4025752"/>
            <a:ext cx="4041775" cy="2273498"/>
          </a:xfrm>
          <a:prstGeom prst="roundRect">
            <a:avLst>
              <a:gd name="adj" fmla="val 8594"/>
            </a:avLst>
          </a:prstGeom>
          <a:solidFill>
            <a:srgbClr val="FFFFFF">
              <a:shade val="85000"/>
            </a:srgbClr>
          </a:solidFill>
          <a:effectLst/>
        </p:spPr>
      </p:pic>
      <p:sp>
        <p:nvSpPr>
          <p:cNvPr id="15" name="pole tekstowe 14"/>
          <p:cNvSpPr txBox="1"/>
          <p:nvPr/>
        </p:nvSpPr>
        <p:spPr>
          <a:xfrm>
            <a:off x="683568" y="6299250"/>
            <a:ext cx="8304212" cy="830262"/>
          </a:xfrm>
          <a:prstGeom prst="rect">
            <a:avLst/>
          </a:prstGeom>
          <a:noFill/>
        </p:spPr>
        <p:txBody>
          <a:bodyPr>
            <a:spAutoFit/>
          </a:bodyPr>
          <a:lstStyle/>
          <a:p>
            <a:pPr algn="ctr" eaLnBrk="1" fontAlgn="auto" hangingPunct="1">
              <a:spcBef>
                <a:spcPts val="0"/>
              </a:spcBef>
              <a:spcAft>
                <a:spcPts val="0"/>
              </a:spcAft>
              <a:defRPr/>
            </a:pPr>
            <a:r>
              <a:rPr lang="pl-PL" sz="1600" dirty="0">
                <a:latin typeface="+mn-lt"/>
                <a:cs typeface="+mn-cs"/>
              </a:rPr>
              <a:t>Przeważająca część lasów to lasy sosnowe zlokalizowane w zachodniej , południowo-zachodniej</a:t>
            </a:r>
          </a:p>
          <a:p>
            <a:pPr algn="ctr">
              <a:defRPr/>
            </a:pPr>
            <a:r>
              <a:rPr lang="pl-PL" sz="1600" dirty="0">
                <a:latin typeface="+mn-lt"/>
                <a:cs typeface="+mn-cs"/>
              </a:rPr>
              <a:t> części gminy.  Obszary zróżnicowane wysokościowo porastają lasy bukowe na południu gminy.</a:t>
            </a:r>
          </a:p>
          <a:p>
            <a:pPr algn="ctr">
              <a:defRPr/>
            </a:pPr>
            <a:endParaRPr lang="pl-PL" sz="1600" spc="-300" dirty="0">
              <a:latin typeface="ISOCTEUR" pitchFamily="49" charset="0"/>
              <a:cs typeface="+mn-cs"/>
            </a:endParaRPr>
          </a:p>
        </p:txBody>
      </p:sp>
      <p:pic>
        <p:nvPicPr>
          <p:cNvPr id="7" name="Symbol zastępczy zawartości 10" descr="20190513_130717.jpg"/>
          <p:cNvPicPr>
            <a:picLocks noChangeAspect="1"/>
          </p:cNvPicPr>
          <p:nvPr/>
        </p:nvPicPr>
        <p:blipFill>
          <a:blip r:embed="rId4" cstate="print"/>
          <a:stretch>
            <a:fillRect/>
          </a:stretch>
        </p:blipFill>
        <p:spPr bwMode="auto">
          <a:xfrm>
            <a:off x="2263079" y="1124744"/>
            <a:ext cx="4896544" cy="2754307"/>
          </a:xfrm>
          <a:prstGeom prst="roundRect">
            <a:avLst>
              <a:gd name="adj" fmla="val 8594"/>
            </a:avLst>
          </a:prstGeom>
          <a:solidFill>
            <a:srgbClr val="FFFFFF">
              <a:shade val="85000"/>
            </a:srgbClr>
          </a:solidFill>
          <a:ln w="9525">
            <a:noFill/>
            <a:miter lim="800000"/>
            <a:headEnd/>
            <a:tailEnd/>
          </a:ln>
          <a:effectLst/>
        </p:spPr>
      </p:pic>
      <p:pic>
        <p:nvPicPr>
          <p:cNvPr id="8" name="Obraz 7"/>
          <p:cNvPicPr/>
          <p:nvPr/>
        </p:nvPicPr>
        <p:blipFill>
          <a:blip r:embed="rId5">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07504" y="125622"/>
            <a:ext cx="8928992" cy="4278094"/>
          </a:xfrm>
          <a:prstGeom prst="rect">
            <a:avLst/>
          </a:prstGeom>
          <a:noFill/>
        </p:spPr>
        <p:txBody>
          <a:bodyPr wrap="square" rtlCol="0">
            <a:spAutoFit/>
          </a:bodyPr>
          <a:lstStyle/>
          <a:p>
            <a:endParaRPr lang="pl-PL" sz="2000" b="1" dirty="0" smtClean="0"/>
          </a:p>
          <a:p>
            <a:endParaRPr lang="pl-PL" sz="2000" b="1" dirty="0"/>
          </a:p>
          <a:p>
            <a:r>
              <a:rPr lang="pl-PL" sz="2000" b="1" dirty="0" smtClean="0"/>
              <a:t>Flora roślin naczyniowych gminy Police </a:t>
            </a:r>
          </a:p>
          <a:p>
            <a:endParaRPr lang="pl-PL" sz="1000" dirty="0" smtClean="0"/>
          </a:p>
          <a:p>
            <a:r>
              <a:rPr lang="pl-PL" dirty="0" smtClean="0"/>
              <a:t>Obejmuje 818 gatunków, </a:t>
            </a:r>
            <a:r>
              <a:rPr lang="pl-PL" dirty="0"/>
              <a:t>z czego 20 gatunków na pewno wymarło, a 30 najprawdopodobniej wymarło w ciągu minionych dwóch </a:t>
            </a:r>
            <a:r>
              <a:rPr lang="pl-PL" dirty="0" smtClean="0"/>
              <a:t>wieków.</a:t>
            </a:r>
          </a:p>
          <a:p>
            <a:endParaRPr lang="pl-PL" sz="1000" dirty="0"/>
          </a:p>
          <a:p>
            <a:r>
              <a:rPr lang="pl-PL" dirty="0" smtClean="0"/>
              <a:t>Na terenie gminy stwierdzono stanowiska 28 gatunków objętych ochroną prawną </a:t>
            </a:r>
          </a:p>
          <a:p>
            <a:r>
              <a:rPr lang="pl-PL" dirty="0" smtClean="0"/>
              <a:t>i 77 gatunków rzadkich i zagrożonych w skali regionalnej lub krajowej.</a:t>
            </a:r>
          </a:p>
          <a:p>
            <a:endParaRPr lang="pl-PL" sz="1000" dirty="0"/>
          </a:p>
          <a:p>
            <a:r>
              <a:rPr lang="pl-PL" dirty="0" smtClean="0"/>
              <a:t>Do najbardziej ciekawych przedstawicieli miejscowej flory należą: złoć </a:t>
            </a:r>
            <a:r>
              <a:rPr lang="pl-PL" dirty="0" err="1" smtClean="0"/>
              <a:t>pochwolistna</a:t>
            </a:r>
            <a:r>
              <a:rPr lang="pl-PL" dirty="0" smtClean="0"/>
              <a:t> (rośnie </a:t>
            </a:r>
          </a:p>
          <a:p>
            <a:r>
              <a:rPr lang="pl-PL" dirty="0" smtClean="0"/>
              <a:t>w okolicach Przęsocina i Siedlic), </a:t>
            </a:r>
            <a:r>
              <a:rPr lang="pl-PL" dirty="0" err="1" smtClean="0"/>
              <a:t>włosienicznik</a:t>
            </a:r>
            <a:r>
              <a:rPr lang="pl-PL" dirty="0" smtClean="0"/>
              <a:t> </a:t>
            </a:r>
            <a:r>
              <a:rPr lang="pl-PL" dirty="0" err="1" smtClean="0"/>
              <a:t>Baudota</a:t>
            </a:r>
            <a:r>
              <a:rPr lang="pl-PL" dirty="0" smtClean="0"/>
              <a:t> (Karpin), storczyk męski (Przęsocin), długosz królewski (pojedyncze egz. w Puszczy Wkrzańskiej), salwinia pływająca (masowo wzdłuż Odry).</a:t>
            </a:r>
          </a:p>
          <a:p>
            <a:endParaRPr lang="pl-PL" dirty="0" smtClean="0"/>
          </a:p>
          <a:p>
            <a:r>
              <a:rPr lang="pl-PL" sz="2000" b="1" dirty="0" smtClean="0"/>
              <a:t> </a:t>
            </a:r>
            <a:endParaRPr lang="pl-PL" sz="2000" b="1" dirty="0"/>
          </a:p>
        </p:txBody>
      </p:sp>
      <p:pic>
        <p:nvPicPr>
          <p:cNvPr id="6" name="Obraz 5" descr="G:\Kopia Fotografie\2019\2019_04_15 Police Przęsocin\P4150141.JPG"/>
          <p:cNvPicPr/>
          <p:nvPr/>
        </p:nvPicPr>
        <p:blipFill>
          <a:blip r:embed="rId2" cstate="print">
            <a:extLst>
              <a:ext uri="{28A0092B-C50C-407E-A947-70E740481C1C}">
                <a14:useLocalDpi xmlns:a14="http://schemas.microsoft.com/office/drawing/2010/main"/>
              </a:ext>
            </a:extLst>
          </a:blip>
          <a:srcRect/>
          <a:stretch>
            <a:fillRect/>
          </a:stretch>
        </p:blipFill>
        <p:spPr bwMode="auto">
          <a:xfrm>
            <a:off x="3131840" y="3617056"/>
            <a:ext cx="2088232" cy="3038611"/>
          </a:xfrm>
          <a:prstGeom prst="rect">
            <a:avLst/>
          </a:prstGeom>
          <a:noFill/>
          <a:ln>
            <a:noFill/>
          </a:ln>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3617057"/>
            <a:ext cx="3312368" cy="3038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Obraz 6"/>
          <p:cNvPicPr/>
          <p:nvPr/>
        </p:nvPicPr>
        <p:blipFill>
          <a:blip r:embed="rId4">
            <a:extLst>
              <a:ext uri="{28A0092B-C50C-407E-A947-70E740481C1C}">
                <a14:useLocalDpi xmlns:a14="http://schemas.microsoft.com/office/drawing/2010/main" val="0"/>
              </a:ext>
            </a:extLst>
          </a:blip>
          <a:srcRect/>
          <a:stretch>
            <a:fillRect/>
          </a:stretch>
        </p:blipFill>
        <p:spPr bwMode="auto">
          <a:xfrm>
            <a:off x="1763688" y="0"/>
            <a:ext cx="5759450" cy="604520"/>
          </a:xfrm>
          <a:prstGeom prst="rect">
            <a:avLst/>
          </a:prstGeom>
          <a:noFill/>
        </p:spPr>
      </p:pic>
    </p:spTree>
    <p:extLst>
      <p:ext uri="{BB962C8B-B14F-4D97-AF65-F5344CB8AC3E}">
        <p14:creationId xmlns:p14="http://schemas.microsoft.com/office/powerpoint/2010/main" val="28520901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4"/>
          <p:cNvSpPr>
            <a:spLocks noGrp="1"/>
          </p:cNvSpPr>
          <p:nvPr>
            <p:ph type="title"/>
          </p:nvPr>
        </p:nvSpPr>
        <p:spPr>
          <a:xfrm>
            <a:off x="756832" y="557890"/>
            <a:ext cx="7895258" cy="667441"/>
          </a:xfrm>
        </p:spPr>
        <p:txBody>
          <a:bodyPr rtlCol="0">
            <a:normAutofit/>
          </a:bodyPr>
          <a:lstStyle/>
          <a:p>
            <a:pPr eaLnBrk="1" fontAlgn="auto" hangingPunct="1">
              <a:spcAft>
                <a:spcPts val="0"/>
              </a:spcAft>
              <a:defRPr/>
            </a:pPr>
            <a:r>
              <a:rPr lang="pl-PL" sz="1800" b="1" dirty="0" smtClean="0">
                <a:solidFill>
                  <a:schemeClr val="tx2">
                    <a:lumMod val="60000"/>
                    <a:lumOff val="40000"/>
                  </a:schemeClr>
                </a:solidFill>
              </a:rPr>
              <a:t>WGLĄDY WIDOKOWE</a:t>
            </a:r>
            <a:endParaRPr lang="pl-PL" sz="1800" b="1" dirty="0">
              <a:solidFill>
                <a:schemeClr val="tx2">
                  <a:lumMod val="60000"/>
                  <a:lumOff val="40000"/>
                </a:schemeClr>
              </a:solidFill>
            </a:endParaRPr>
          </a:p>
        </p:txBody>
      </p:sp>
      <p:sp>
        <p:nvSpPr>
          <p:cNvPr id="6" name="Symbol zastępczy tekstu 5"/>
          <p:cNvSpPr>
            <a:spLocks noGrp="1"/>
          </p:cNvSpPr>
          <p:nvPr>
            <p:ph type="body" idx="1"/>
          </p:nvPr>
        </p:nvSpPr>
        <p:spPr>
          <a:xfrm>
            <a:off x="395535" y="1107338"/>
            <a:ext cx="8424862" cy="431455"/>
          </a:xfrm>
        </p:spPr>
        <p:txBody>
          <a:bodyPr rtlCol="0">
            <a:noAutofit/>
          </a:bodyPr>
          <a:lstStyle/>
          <a:p>
            <a:pPr algn="ctr" eaLnBrk="1" fontAlgn="auto" hangingPunct="1">
              <a:spcAft>
                <a:spcPts val="0"/>
              </a:spcAft>
              <a:buFont typeface="Arial" panose="020B0604020202020204" pitchFamily="34" charset="0"/>
              <a:buNone/>
              <a:defRPr/>
            </a:pPr>
            <a:r>
              <a:rPr lang="pl-PL" sz="2000" b="0" dirty="0" smtClean="0">
                <a:latin typeface="+mj-lt"/>
              </a:rPr>
              <a:t>Tereny rozległych łąk</a:t>
            </a:r>
            <a:endParaRPr lang="pl-PL" sz="2000" b="0" dirty="0">
              <a:latin typeface="+mj-lt"/>
            </a:endParaRPr>
          </a:p>
        </p:txBody>
      </p:sp>
      <p:pic>
        <p:nvPicPr>
          <p:cNvPr id="9" name="Symbol zastępczy zawartości 10" descr="20190513_130717.jpg"/>
          <p:cNvPicPr>
            <a:picLocks noGrp="1" noChangeAspect="1"/>
          </p:cNvPicPr>
          <p:nvPr>
            <p:ph sz="half" idx="2"/>
          </p:nvPr>
        </p:nvPicPr>
        <p:blipFill>
          <a:blip r:embed="rId2" cstate="print"/>
          <a:stretch>
            <a:fillRect/>
          </a:stretch>
        </p:blipFill>
        <p:spPr>
          <a:xfrm>
            <a:off x="751540" y="1538793"/>
            <a:ext cx="7712853" cy="4338479"/>
          </a:xfrm>
          <a:prstGeom prst="roundRect">
            <a:avLst>
              <a:gd name="adj" fmla="val 8594"/>
            </a:avLst>
          </a:prstGeom>
          <a:solidFill>
            <a:srgbClr val="FFFFFF">
              <a:shade val="85000"/>
            </a:srgbClr>
          </a:solidFill>
          <a:effectLst/>
        </p:spPr>
      </p:pic>
      <p:sp>
        <p:nvSpPr>
          <p:cNvPr id="8" name="Symbol zastępczy tekstu 7"/>
          <p:cNvSpPr>
            <a:spLocks noGrp="1"/>
          </p:cNvSpPr>
          <p:nvPr>
            <p:ph type="body" sz="quarter" idx="3"/>
          </p:nvPr>
        </p:nvSpPr>
        <p:spPr>
          <a:xfrm>
            <a:off x="1115616" y="5877272"/>
            <a:ext cx="7127875" cy="765175"/>
          </a:xfrm>
        </p:spPr>
        <p:txBody>
          <a:bodyPr rtlCol="0">
            <a:noAutofit/>
          </a:bodyPr>
          <a:lstStyle/>
          <a:p>
            <a:pPr algn="ctr">
              <a:defRPr/>
            </a:pPr>
            <a:r>
              <a:rPr lang="pl-PL" sz="2000" b="0" dirty="0" smtClean="0">
                <a:latin typeface="+mj-lt"/>
              </a:rPr>
              <a:t>Drogoradz, widok z przedpola drogi na tereny otwarte, widok ograniczony na III planie</a:t>
            </a:r>
          </a:p>
        </p:txBody>
      </p:sp>
      <p:pic>
        <p:nvPicPr>
          <p:cNvPr id="7" name="Obraz 6"/>
          <p:cNvPicPr/>
          <p:nvPr/>
        </p:nvPicPr>
        <p:blipFill>
          <a:blip r:embed="rId3">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4"/>
          <p:cNvSpPr>
            <a:spLocks noGrp="1"/>
          </p:cNvSpPr>
          <p:nvPr>
            <p:ph type="title"/>
          </p:nvPr>
        </p:nvSpPr>
        <p:spPr>
          <a:xfrm>
            <a:off x="800217" y="1138734"/>
            <a:ext cx="7715200" cy="562074"/>
          </a:xfrm>
        </p:spPr>
        <p:txBody>
          <a:bodyPr rtlCol="0">
            <a:normAutofit/>
          </a:bodyPr>
          <a:lstStyle/>
          <a:p>
            <a:pPr eaLnBrk="1" fontAlgn="auto" hangingPunct="1">
              <a:spcAft>
                <a:spcPts val="0"/>
              </a:spcAft>
              <a:defRPr/>
            </a:pPr>
            <a:r>
              <a:rPr lang="pl-PL" sz="1800" b="1" dirty="0" smtClean="0">
                <a:solidFill>
                  <a:schemeClr val="tx2">
                    <a:lumMod val="60000"/>
                    <a:lumOff val="40000"/>
                  </a:schemeClr>
                </a:solidFill>
              </a:rPr>
              <a:t>WGLĄDY WIDOKOWE</a:t>
            </a:r>
            <a:endParaRPr lang="pl-PL" sz="1800" b="1" dirty="0">
              <a:solidFill>
                <a:schemeClr val="tx2">
                  <a:lumMod val="60000"/>
                  <a:lumOff val="40000"/>
                </a:schemeClr>
              </a:solidFill>
            </a:endParaRPr>
          </a:p>
        </p:txBody>
      </p:sp>
      <p:sp>
        <p:nvSpPr>
          <p:cNvPr id="6" name="Symbol zastępczy tekstu 5"/>
          <p:cNvSpPr>
            <a:spLocks noGrp="1"/>
          </p:cNvSpPr>
          <p:nvPr>
            <p:ph type="body" idx="1"/>
          </p:nvPr>
        </p:nvSpPr>
        <p:spPr>
          <a:xfrm>
            <a:off x="445225" y="1700808"/>
            <a:ext cx="8425184" cy="422498"/>
          </a:xfrm>
        </p:spPr>
        <p:txBody>
          <a:bodyPr rtlCol="0">
            <a:noAutofit/>
          </a:bodyPr>
          <a:lstStyle/>
          <a:p>
            <a:pPr algn="ctr" eaLnBrk="1" fontAlgn="auto" hangingPunct="1">
              <a:spcAft>
                <a:spcPts val="0"/>
              </a:spcAft>
              <a:buFont typeface="Arial" panose="020B0604020202020204" pitchFamily="34" charset="0"/>
              <a:buNone/>
              <a:defRPr/>
            </a:pPr>
            <a:r>
              <a:rPr lang="pl-PL" sz="2000" b="0" dirty="0" smtClean="0">
                <a:latin typeface="+mj-lt"/>
              </a:rPr>
              <a:t>Przedpole panoramy Przęsocina z górującym kościołem</a:t>
            </a:r>
            <a:endParaRPr lang="pl-PL" sz="2000" b="0" dirty="0">
              <a:latin typeface="+mj-lt"/>
            </a:endParaRPr>
          </a:p>
        </p:txBody>
      </p:sp>
      <p:pic>
        <p:nvPicPr>
          <p:cNvPr id="9" name="Symbol zastępczy zawartości 10" descr="20190513_130717.jpg"/>
          <p:cNvPicPr>
            <a:picLocks noGrp="1" noChangeAspect="1"/>
          </p:cNvPicPr>
          <p:nvPr>
            <p:ph sz="half" idx="2"/>
          </p:nvPr>
        </p:nvPicPr>
        <p:blipFill>
          <a:blip r:embed="rId2" cstate="print"/>
          <a:srcRect t="1103" r="4253"/>
          <a:stretch>
            <a:fillRect/>
          </a:stretch>
        </p:blipFill>
        <p:spPr>
          <a:xfrm>
            <a:off x="196105" y="2325687"/>
            <a:ext cx="8751790" cy="4394306"/>
          </a:xfrm>
          <a:prstGeom prst="roundRect">
            <a:avLst>
              <a:gd name="adj" fmla="val 8594"/>
            </a:avLst>
          </a:prstGeom>
          <a:solidFill>
            <a:srgbClr val="FFFFFF">
              <a:shade val="85000"/>
            </a:srgbClr>
          </a:solidFill>
          <a:effectLst/>
        </p:spPr>
      </p:pic>
      <p:pic>
        <p:nvPicPr>
          <p:cNvPr id="5" name="Obraz 4"/>
          <p:cNvPicPr/>
          <p:nvPr/>
        </p:nvPicPr>
        <p:blipFill>
          <a:blip r:embed="rId3">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ymbol zastępczy tekstu 5"/>
          <p:cNvSpPr>
            <a:spLocks noGrp="1"/>
          </p:cNvSpPr>
          <p:nvPr>
            <p:ph type="body" idx="1"/>
          </p:nvPr>
        </p:nvSpPr>
        <p:spPr>
          <a:xfrm>
            <a:off x="406943" y="701006"/>
            <a:ext cx="8424862" cy="639762"/>
          </a:xfrm>
        </p:spPr>
        <p:txBody>
          <a:bodyPr>
            <a:noAutofit/>
          </a:bodyPr>
          <a:lstStyle/>
          <a:p>
            <a:pPr algn="ctr">
              <a:defRPr/>
            </a:pPr>
            <a:r>
              <a:rPr lang="pl-PL" sz="1800" dirty="0" smtClean="0">
                <a:solidFill>
                  <a:schemeClr val="tx2">
                    <a:lumMod val="60000"/>
                    <a:lumOff val="40000"/>
                  </a:schemeClr>
                </a:solidFill>
                <a:latin typeface="+mj-lt"/>
              </a:rPr>
              <a:t>TRZEBIEŻ, OTOCZENIE ZALEWU SZCZECIŃSKIEGO– WIDOK Z AMBONY</a:t>
            </a:r>
            <a:endParaRPr lang="pl-PL" sz="1800" b="0" dirty="0">
              <a:solidFill>
                <a:schemeClr val="tx2">
                  <a:lumMod val="60000"/>
                  <a:lumOff val="40000"/>
                </a:schemeClr>
              </a:solidFill>
              <a:latin typeface="+mj-lt"/>
            </a:endParaRPr>
          </a:p>
        </p:txBody>
      </p:sp>
      <p:pic>
        <p:nvPicPr>
          <p:cNvPr id="7" name="Symbol zastępczy zawartości 10" descr="20190513_130717.jpg"/>
          <p:cNvPicPr>
            <a:picLocks noGrp="1" noChangeAspect="1"/>
          </p:cNvPicPr>
          <p:nvPr>
            <p:ph sz="half" idx="2"/>
          </p:nvPr>
        </p:nvPicPr>
        <p:blipFill>
          <a:blip r:embed="rId2" cstate="print"/>
          <a:stretch>
            <a:fillRect/>
          </a:stretch>
        </p:blipFill>
        <p:spPr>
          <a:xfrm>
            <a:off x="255235" y="1340768"/>
            <a:ext cx="8704967" cy="4896544"/>
          </a:xfrm>
          <a:prstGeom prst="roundRect">
            <a:avLst>
              <a:gd name="adj" fmla="val 8594"/>
            </a:avLst>
          </a:prstGeom>
          <a:solidFill>
            <a:srgbClr val="FFFFFF">
              <a:shade val="85000"/>
            </a:srgbClr>
          </a:solidFill>
          <a:effectLst/>
        </p:spPr>
      </p:pic>
      <p:sp>
        <p:nvSpPr>
          <p:cNvPr id="8" name="Symbol zastępczy tekstu 7"/>
          <p:cNvSpPr>
            <a:spLocks noGrp="1"/>
          </p:cNvSpPr>
          <p:nvPr>
            <p:ph type="body" sz="quarter" idx="3"/>
          </p:nvPr>
        </p:nvSpPr>
        <p:spPr>
          <a:xfrm>
            <a:off x="395289" y="6021388"/>
            <a:ext cx="7848600" cy="639762"/>
          </a:xfrm>
        </p:spPr>
        <p:txBody>
          <a:bodyPr>
            <a:noAutofit/>
          </a:bodyPr>
          <a:lstStyle/>
          <a:p>
            <a:pPr algn="ctr">
              <a:defRPr/>
            </a:pPr>
            <a:r>
              <a:rPr lang="pl-PL" sz="2000" b="0" dirty="0" smtClean="0">
                <a:latin typeface="+mj-lt"/>
              </a:rPr>
              <a:t>Rozległość widokowa, z mozaiką komponentów przyrodniczo- kulturowych</a:t>
            </a:r>
            <a:endParaRPr lang="pl-PL" sz="2000" b="0" dirty="0">
              <a:latin typeface="+mj-lt"/>
            </a:endParaRPr>
          </a:p>
        </p:txBody>
      </p:sp>
      <p:pic>
        <p:nvPicPr>
          <p:cNvPr id="5" name="Obraz 4"/>
          <p:cNvPicPr/>
          <p:nvPr/>
        </p:nvPicPr>
        <p:blipFill>
          <a:blip r:embed="rId3">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4"/>
          <p:cNvSpPr>
            <a:spLocks noGrp="1"/>
          </p:cNvSpPr>
          <p:nvPr>
            <p:ph type="title"/>
          </p:nvPr>
        </p:nvSpPr>
        <p:spPr>
          <a:xfrm>
            <a:off x="611560" y="952953"/>
            <a:ext cx="8075240" cy="648246"/>
          </a:xfrm>
        </p:spPr>
        <p:txBody>
          <a:bodyPr rtlCol="0">
            <a:normAutofit/>
          </a:bodyPr>
          <a:lstStyle/>
          <a:p>
            <a:pPr eaLnBrk="1" fontAlgn="auto" hangingPunct="1">
              <a:spcAft>
                <a:spcPts val="0"/>
              </a:spcAft>
              <a:defRPr/>
            </a:pPr>
            <a:r>
              <a:rPr lang="pl-PL" sz="1800" b="1" dirty="0" smtClean="0">
                <a:solidFill>
                  <a:schemeClr val="tx2">
                    <a:lumMod val="60000"/>
                    <a:lumOff val="40000"/>
                  </a:schemeClr>
                </a:solidFill>
              </a:rPr>
              <a:t>WALORY KRAJOBRAZOWE WÓD</a:t>
            </a:r>
            <a:endParaRPr lang="pl-PL" sz="1800" b="1" dirty="0">
              <a:solidFill>
                <a:schemeClr val="tx2">
                  <a:lumMod val="60000"/>
                  <a:lumOff val="40000"/>
                </a:schemeClr>
              </a:solidFill>
            </a:endParaRPr>
          </a:p>
        </p:txBody>
      </p:sp>
      <p:sp>
        <p:nvSpPr>
          <p:cNvPr id="8" name="Symbol zastępczy tekstu 7"/>
          <p:cNvSpPr>
            <a:spLocks noGrp="1"/>
          </p:cNvSpPr>
          <p:nvPr>
            <p:ph type="body" idx="1"/>
          </p:nvPr>
        </p:nvSpPr>
        <p:spPr>
          <a:xfrm>
            <a:off x="323850" y="6173788"/>
            <a:ext cx="8640763" cy="350837"/>
          </a:xfrm>
        </p:spPr>
        <p:txBody>
          <a:bodyPr rtlCol="0">
            <a:noAutofit/>
          </a:bodyPr>
          <a:lstStyle/>
          <a:p>
            <a:pPr algn="ctr" eaLnBrk="1" fontAlgn="auto" hangingPunct="1">
              <a:spcAft>
                <a:spcPts val="0"/>
              </a:spcAft>
              <a:buFont typeface="Arial" panose="020B0604020202020204" pitchFamily="34" charset="0"/>
              <a:buNone/>
              <a:defRPr/>
            </a:pPr>
            <a:r>
              <a:rPr lang="pl-PL" sz="2000" b="0" dirty="0" smtClean="0">
                <a:solidFill>
                  <a:schemeClr val="tx1">
                    <a:lumMod val="95000"/>
                    <a:lumOff val="5000"/>
                  </a:schemeClr>
                </a:solidFill>
                <a:latin typeface="+mj-lt"/>
              </a:rPr>
              <a:t>Odra Zachodnia</a:t>
            </a:r>
          </a:p>
        </p:txBody>
      </p:sp>
      <p:pic>
        <p:nvPicPr>
          <p:cNvPr id="17" name="Symbol zastępczy zawartości 10" descr="20190513_130717.jpg"/>
          <p:cNvPicPr>
            <a:picLocks noGrp="1" noChangeAspect="1"/>
          </p:cNvPicPr>
          <p:nvPr>
            <p:ph sz="half" idx="2"/>
          </p:nvPr>
        </p:nvPicPr>
        <p:blipFill>
          <a:blip r:embed="rId2" cstate="print"/>
          <a:srcRect t="318" r="6211"/>
          <a:stretch>
            <a:fillRect/>
          </a:stretch>
        </p:blipFill>
        <p:spPr>
          <a:xfrm>
            <a:off x="323528" y="1700808"/>
            <a:ext cx="8496944" cy="4389996"/>
          </a:xfrm>
          <a:prstGeom prst="roundRect">
            <a:avLst>
              <a:gd name="adj" fmla="val 8594"/>
            </a:avLst>
          </a:prstGeom>
          <a:solidFill>
            <a:srgbClr val="FFFFFF">
              <a:shade val="85000"/>
            </a:srgbClr>
          </a:solidFill>
          <a:effectLst/>
        </p:spPr>
      </p:pic>
      <p:pic>
        <p:nvPicPr>
          <p:cNvPr id="5" name="Obraz 4"/>
          <p:cNvPicPr/>
          <p:nvPr/>
        </p:nvPicPr>
        <p:blipFill>
          <a:blip r:embed="rId3">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4"/>
          <p:cNvSpPr>
            <a:spLocks noGrp="1"/>
          </p:cNvSpPr>
          <p:nvPr>
            <p:ph type="title"/>
          </p:nvPr>
        </p:nvSpPr>
        <p:spPr>
          <a:xfrm>
            <a:off x="714399" y="878019"/>
            <a:ext cx="8003232" cy="504230"/>
          </a:xfrm>
        </p:spPr>
        <p:txBody>
          <a:bodyPr rtlCol="0">
            <a:normAutofit/>
          </a:bodyPr>
          <a:lstStyle/>
          <a:p>
            <a:pPr eaLnBrk="1" fontAlgn="auto" hangingPunct="1">
              <a:spcAft>
                <a:spcPts val="0"/>
              </a:spcAft>
              <a:defRPr/>
            </a:pPr>
            <a:r>
              <a:rPr lang="pl-PL" sz="1800" b="1" dirty="0" smtClean="0">
                <a:solidFill>
                  <a:schemeClr val="tx2">
                    <a:lumMod val="60000"/>
                    <a:lumOff val="40000"/>
                  </a:schemeClr>
                </a:solidFill>
              </a:rPr>
              <a:t>WALORY KRAJOBRAZOWE WÓD</a:t>
            </a:r>
            <a:endParaRPr lang="pl-PL" sz="1800" b="1" dirty="0">
              <a:solidFill>
                <a:schemeClr val="tx2">
                  <a:lumMod val="60000"/>
                  <a:lumOff val="40000"/>
                </a:schemeClr>
              </a:solidFill>
            </a:endParaRPr>
          </a:p>
        </p:txBody>
      </p:sp>
      <p:sp>
        <p:nvSpPr>
          <p:cNvPr id="8" name="Symbol zastępczy tekstu 7"/>
          <p:cNvSpPr>
            <a:spLocks noGrp="1"/>
          </p:cNvSpPr>
          <p:nvPr>
            <p:ph type="body" idx="1"/>
          </p:nvPr>
        </p:nvSpPr>
        <p:spPr>
          <a:xfrm>
            <a:off x="3348038" y="6102350"/>
            <a:ext cx="3384550" cy="639763"/>
          </a:xfrm>
        </p:spPr>
        <p:txBody>
          <a:bodyPr rtlCol="0">
            <a:noAutofit/>
          </a:bodyPr>
          <a:lstStyle/>
          <a:p>
            <a:pPr algn="ctr" eaLnBrk="1" fontAlgn="auto" hangingPunct="1">
              <a:spcAft>
                <a:spcPts val="0"/>
              </a:spcAft>
              <a:buFont typeface="Arial" panose="020B0604020202020204" pitchFamily="34" charset="0"/>
              <a:buNone/>
              <a:defRPr/>
            </a:pPr>
            <a:r>
              <a:rPr lang="pl-PL" sz="2000" b="0" dirty="0" smtClean="0">
                <a:solidFill>
                  <a:schemeClr val="tx1">
                    <a:lumMod val="95000"/>
                    <a:lumOff val="5000"/>
                  </a:schemeClr>
                </a:solidFill>
                <a:latin typeface="+mj-lt"/>
              </a:rPr>
              <a:t>Jez. Bartoszewo</a:t>
            </a:r>
          </a:p>
        </p:txBody>
      </p:sp>
      <p:pic>
        <p:nvPicPr>
          <p:cNvPr id="11" name="Symbol zastępczy zawartości 10" descr="20190513_130717.jpg"/>
          <p:cNvPicPr>
            <a:picLocks noGrp="1" noChangeAspect="1"/>
          </p:cNvPicPr>
          <p:nvPr>
            <p:ph sz="half" idx="2"/>
          </p:nvPr>
        </p:nvPicPr>
        <p:blipFill>
          <a:blip r:embed="rId2" cstate="print"/>
          <a:stretch>
            <a:fillRect/>
          </a:stretch>
        </p:blipFill>
        <p:spPr>
          <a:xfrm>
            <a:off x="2442777" y="4042430"/>
            <a:ext cx="4742640" cy="2304256"/>
          </a:xfrm>
          <a:prstGeom prst="roundRect">
            <a:avLst>
              <a:gd name="adj" fmla="val 8594"/>
            </a:avLst>
          </a:prstGeom>
          <a:solidFill>
            <a:srgbClr val="FFFFFF">
              <a:shade val="85000"/>
            </a:srgbClr>
          </a:solidFill>
          <a:effectLst/>
        </p:spPr>
      </p:pic>
      <p:sp>
        <p:nvSpPr>
          <p:cNvPr id="9" name="Symbol zastępczy tekstu 7"/>
          <p:cNvSpPr>
            <a:spLocks noGrp="1"/>
          </p:cNvSpPr>
          <p:nvPr>
            <p:ph type="body" sz="quarter" idx="3"/>
          </p:nvPr>
        </p:nvSpPr>
        <p:spPr>
          <a:xfrm>
            <a:off x="1259632" y="3411009"/>
            <a:ext cx="2881312" cy="504825"/>
          </a:xfrm>
        </p:spPr>
        <p:txBody>
          <a:bodyPr rtlCol="0">
            <a:noAutofit/>
          </a:bodyPr>
          <a:lstStyle/>
          <a:p>
            <a:pPr algn="ctr" eaLnBrk="1" fontAlgn="auto" hangingPunct="1">
              <a:spcAft>
                <a:spcPts val="0"/>
              </a:spcAft>
              <a:buFont typeface="Arial" panose="020B0604020202020204" pitchFamily="34" charset="0"/>
              <a:buNone/>
              <a:defRPr/>
            </a:pPr>
            <a:r>
              <a:rPr lang="pl-PL" sz="1600" b="0" dirty="0" smtClean="0">
                <a:solidFill>
                  <a:schemeClr val="tx1">
                    <a:lumMod val="75000"/>
                    <a:lumOff val="25000"/>
                  </a:schemeClr>
                </a:solidFill>
                <a:latin typeface="+mj-lt"/>
              </a:rPr>
              <a:t>Ciek w okolicy Trzebieży</a:t>
            </a:r>
          </a:p>
        </p:txBody>
      </p:sp>
      <p:pic>
        <p:nvPicPr>
          <p:cNvPr id="6" name="Symbol zastępczy zawartości 10" descr="20190513_130717.jpg"/>
          <p:cNvPicPr>
            <a:picLocks noGrp="1" noChangeAspect="1"/>
          </p:cNvPicPr>
          <p:nvPr>
            <p:ph sz="quarter" idx="4"/>
          </p:nvPr>
        </p:nvPicPr>
        <p:blipFill>
          <a:blip r:embed="rId3" cstate="print"/>
          <a:stretch>
            <a:fillRect/>
          </a:stretch>
        </p:blipFill>
        <p:spPr>
          <a:xfrm>
            <a:off x="4716015" y="1484759"/>
            <a:ext cx="4224848" cy="2053744"/>
          </a:xfrm>
          <a:prstGeom prst="roundRect">
            <a:avLst>
              <a:gd name="adj" fmla="val 8594"/>
            </a:avLst>
          </a:prstGeom>
          <a:solidFill>
            <a:srgbClr val="FFFFFF">
              <a:shade val="85000"/>
            </a:srgbClr>
          </a:solidFill>
          <a:effectLst/>
        </p:spPr>
      </p:pic>
      <p:pic>
        <p:nvPicPr>
          <p:cNvPr id="5" name="Symbol zastępczy zawartości 10" descr="20190513_130717.jpg"/>
          <p:cNvPicPr>
            <a:picLocks noGrp="1" noChangeAspect="1"/>
          </p:cNvPicPr>
          <p:nvPr>
            <p:ph sz="half" idx="4294967295"/>
          </p:nvPr>
        </p:nvPicPr>
        <p:blipFill>
          <a:blip r:embed="rId4" cstate="print"/>
          <a:stretch>
            <a:fillRect/>
          </a:stretch>
        </p:blipFill>
        <p:spPr>
          <a:xfrm>
            <a:off x="314604" y="1484759"/>
            <a:ext cx="4271963" cy="2076450"/>
          </a:xfrm>
          <a:prstGeom prst="roundRect">
            <a:avLst>
              <a:gd name="adj" fmla="val 8594"/>
            </a:avLst>
          </a:prstGeom>
          <a:solidFill>
            <a:srgbClr val="FFFFFF">
              <a:shade val="85000"/>
            </a:srgbClr>
          </a:solidFill>
          <a:effectLst/>
        </p:spPr>
      </p:pic>
      <p:sp>
        <p:nvSpPr>
          <p:cNvPr id="7" name="Symbol zastępczy tekstu 7"/>
          <p:cNvSpPr>
            <a:spLocks noGrp="1"/>
          </p:cNvSpPr>
          <p:nvPr>
            <p:ph type="body" sz="quarter" idx="4294967295"/>
          </p:nvPr>
        </p:nvSpPr>
        <p:spPr>
          <a:xfrm>
            <a:off x="5496527" y="3538503"/>
            <a:ext cx="2663825" cy="576263"/>
          </a:xfrm>
        </p:spPr>
        <p:txBody>
          <a:bodyPr rtlCol="0">
            <a:noAutofit/>
          </a:bodyPr>
          <a:lstStyle/>
          <a:p>
            <a:pPr algn="ctr" eaLnBrk="1" fontAlgn="auto" hangingPunct="1">
              <a:spcAft>
                <a:spcPts val="0"/>
              </a:spcAft>
              <a:buFont typeface="Arial" panose="020B0604020202020204" pitchFamily="34" charset="0"/>
              <a:buNone/>
              <a:defRPr/>
            </a:pPr>
            <a:r>
              <a:rPr lang="pl-PL" sz="1600" dirty="0" smtClean="0">
                <a:solidFill>
                  <a:schemeClr val="tx1">
                    <a:lumMod val="75000"/>
                    <a:lumOff val="25000"/>
                  </a:schemeClr>
                </a:solidFill>
                <a:latin typeface="+mj-lt"/>
              </a:rPr>
              <a:t>Rzeka </a:t>
            </a:r>
            <a:r>
              <a:rPr lang="pl-PL" sz="1600" dirty="0" err="1" smtClean="0">
                <a:solidFill>
                  <a:schemeClr val="tx1">
                    <a:lumMod val="75000"/>
                    <a:lumOff val="25000"/>
                  </a:schemeClr>
                </a:solidFill>
                <a:latin typeface="+mj-lt"/>
              </a:rPr>
              <a:t>Gunica</a:t>
            </a:r>
            <a:r>
              <a:rPr lang="pl-PL" sz="1600" dirty="0" smtClean="0">
                <a:solidFill>
                  <a:schemeClr val="tx1">
                    <a:lumMod val="75000"/>
                    <a:lumOff val="25000"/>
                  </a:schemeClr>
                </a:solidFill>
                <a:latin typeface="+mj-lt"/>
              </a:rPr>
              <a:t>, Tatynia</a:t>
            </a:r>
          </a:p>
        </p:txBody>
      </p:sp>
      <p:pic>
        <p:nvPicPr>
          <p:cNvPr id="12" name="Obraz 1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755576" y="787674"/>
            <a:ext cx="7715200" cy="360214"/>
          </a:xfrm>
        </p:spPr>
        <p:txBody>
          <a:bodyPr rtlCol="0">
            <a:normAutofit fontScale="90000"/>
          </a:bodyPr>
          <a:lstStyle/>
          <a:p>
            <a:pPr eaLnBrk="1" fontAlgn="auto" hangingPunct="1">
              <a:spcAft>
                <a:spcPts val="0"/>
              </a:spcAft>
              <a:defRPr/>
            </a:pPr>
            <a:r>
              <a:rPr lang="pl-PL" sz="1800" b="1" dirty="0" smtClean="0">
                <a:solidFill>
                  <a:schemeClr val="tx2">
                    <a:lumMod val="60000"/>
                    <a:lumOff val="40000"/>
                  </a:schemeClr>
                </a:solidFill>
              </a:rPr>
              <a:t>ALEJE I ZADRZEWIENIA KSZTAŁTUJĄCE KRAJOBRAZ</a:t>
            </a:r>
            <a:endParaRPr lang="pl-PL" sz="1800" b="1" dirty="0">
              <a:solidFill>
                <a:schemeClr val="tx2">
                  <a:lumMod val="60000"/>
                  <a:lumOff val="40000"/>
                </a:schemeClr>
              </a:solidFill>
            </a:endParaRPr>
          </a:p>
        </p:txBody>
      </p:sp>
      <p:sp>
        <p:nvSpPr>
          <p:cNvPr id="8" name="Symbol zastępczy tekstu 7"/>
          <p:cNvSpPr>
            <a:spLocks noGrp="1"/>
          </p:cNvSpPr>
          <p:nvPr>
            <p:ph type="body" idx="1"/>
          </p:nvPr>
        </p:nvSpPr>
        <p:spPr>
          <a:xfrm>
            <a:off x="2880270" y="6298314"/>
            <a:ext cx="7127875" cy="639762"/>
          </a:xfrm>
        </p:spPr>
        <p:txBody>
          <a:bodyPr rtlCol="0">
            <a:noAutofit/>
          </a:bodyPr>
          <a:lstStyle/>
          <a:p>
            <a:pPr algn="ctr" eaLnBrk="1" fontAlgn="auto" hangingPunct="1">
              <a:spcAft>
                <a:spcPts val="0"/>
              </a:spcAft>
              <a:buFont typeface="Arial" panose="020B0604020202020204" pitchFamily="34" charset="0"/>
              <a:buNone/>
              <a:defRPr/>
            </a:pPr>
            <a:r>
              <a:rPr lang="pl-PL" sz="2000" b="0" dirty="0" smtClean="0">
                <a:solidFill>
                  <a:schemeClr val="tx1">
                    <a:lumMod val="85000"/>
                    <a:lumOff val="15000"/>
                  </a:schemeClr>
                </a:solidFill>
                <a:latin typeface="+mj-lt"/>
              </a:rPr>
              <a:t>Aleja kasztanowców i lip w Niekłończycy</a:t>
            </a:r>
            <a:endParaRPr lang="pl-PL" sz="2000" b="0" dirty="0">
              <a:solidFill>
                <a:schemeClr val="tx1">
                  <a:lumMod val="85000"/>
                  <a:lumOff val="15000"/>
                </a:schemeClr>
              </a:solidFill>
              <a:latin typeface="+mj-lt"/>
            </a:endParaRPr>
          </a:p>
        </p:txBody>
      </p:sp>
      <p:pic>
        <p:nvPicPr>
          <p:cNvPr id="11" name="Symbol zastępczy zawartości 10" descr="20190513_130717.jpg"/>
          <p:cNvPicPr>
            <a:picLocks noGrp="1" noChangeAspect="1"/>
          </p:cNvPicPr>
          <p:nvPr>
            <p:ph sz="half" idx="2"/>
          </p:nvPr>
        </p:nvPicPr>
        <p:blipFill>
          <a:blip r:embed="rId2" cstate="print"/>
          <a:stretch>
            <a:fillRect/>
          </a:stretch>
        </p:blipFill>
        <p:spPr>
          <a:xfrm>
            <a:off x="4211960" y="4025907"/>
            <a:ext cx="4608512" cy="2592288"/>
          </a:xfrm>
          <a:prstGeom prst="roundRect">
            <a:avLst>
              <a:gd name="adj" fmla="val 8594"/>
            </a:avLst>
          </a:prstGeom>
          <a:solidFill>
            <a:srgbClr val="FFFFFF">
              <a:shade val="85000"/>
            </a:srgbClr>
          </a:solidFill>
          <a:effectLst/>
        </p:spPr>
      </p:pic>
      <p:sp>
        <p:nvSpPr>
          <p:cNvPr id="6" name="Symbol zastępczy tekstu 7"/>
          <p:cNvSpPr>
            <a:spLocks noGrp="1"/>
          </p:cNvSpPr>
          <p:nvPr>
            <p:ph type="body" sz="quarter" idx="3"/>
          </p:nvPr>
        </p:nvSpPr>
        <p:spPr>
          <a:xfrm>
            <a:off x="107504" y="3723495"/>
            <a:ext cx="4679950" cy="639762"/>
          </a:xfrm>
        </p:spPr>
        <p:txBody>
          <a:bodyPr rtlCol="0">
            <a:noAutofit/>
          </a:bodyPr>
          <a:lstStyle/>
          <a:p>
            <a:pPr algn="ctr" eaLnBrk="1" fontAlgn="auto" hangingPunct="1">
              <a:spcAft>
                <a:spcPts val="0"/>
              </a:spcAft>
              <a:buFont typeface="Arial" panose="020B0604020202020204" pitchFamily="34" charset="0"/>
              <a:buNone/>
              <a:defRPr/>
            </a:pPr>
            <a:r>
              <a:rPr lang="pl-PL" sz="2000" b="0" dirty="0" smtClean="0">
                <a:latin typeface="+mj-lt"/>
              </a:rPr>
              <a:t>Aleja</a:t>
            </a:r>
            <a:r>
              <a:rPr lang="pl-PL" sz="2000" b="0" dirty="0" smtClean="0">
                <a:solidFill>
                  <a:schemeClr val="bg1"/>
                </a:solidFill>
                <a:latin typeface="+mj-lt"/>
              </a:rPr>
              <a:t> </a:t>
            </a:r>
            <a:r>
              <a:rPr lang="pl-PL" sz="2000" b="0" dirty="0" smtClean="0">
                <a:latin typeface="+mj-lt"/>
              </a:rPr>
              <a:t>kasztanowców</a:t>
            </a:r>
            <a:r>
              <a:rPr lang="pl-PL" sz="2000" b="0" dirty="0" smtClean="0">
                <a:solidFill>
                  <a:schemeClr val="bg1"/>
                </a:solidFill>
                <a:latin typeface="+mj-lt"/>
              </a:rPr>
              <a:t>, </a:t>
            </a:r>
            <a:r>
              <a:rPr lang="pl-PL" sz="2000" b="0" dirty="0" smtClean="0">
                <a:latin typeface="+mj-lt"/>
              </a:rPr>
              <a:t>Karpin</a:t>
            </a:r>
            <a:endParaRPr lang="pl-PL" sz="2000" b="0" dirty="0">
              <a:latin typeface="+mj-lt"/>
            </a:endParaRPr>
          </a:p>
        </p:txBody>
      </p:sp>
      <p:pic>
        <p:nvPicPr>
          <p:cNvPr id="9" name="Symbol zastępczy zawartości 10" descr="20190513_130717.jpg"/>
          <p:cNvPicPr>
            <a:picLocks noGrp="1" noChangeAspect="1"/>
          </p:cNvPicPr>
          <p:nvPr>
            <p:ph sz="quarter" idx="4"/>
          </p:nvPr>
        </p:nvPicPr>
        <p:blipFill>
          <a:blip r:embed="rId3" cstate="print"/>
          <a:srcRect t="1328" r="10199"/>
          <a:stretch>
            <a:fillRect/>
          </a:stretch>
        </p:blipFill>
        <p:spPr>
          <a:xfrm>
            <a:off x="431255" y="1280749"/>
            <a:ext cx="4248472" cy="2625862"/>
          </a:xfrm>
          <a:prstGeom prst="roundRect">
            <a:avLst>
              <a:gd name="adj" fmla="val 8594"/>
            </a:avLst>
          </a:prstGeom>
          <a:solidFill>
            <a:srgbClr val="FFFFFF">
              <a:shade val="85000"/>
            </a:srgbClr>
          </a:solidFill>
          <a:effectLst/>
        </p:spPr>
      </p:pic>
      <p:pic>
        <p:nvPicPr>
          <p:cNvPr id="7" name="Obraz 6"/>
          <p:cNvPicPr/>
          <p:nvPr/>
        </p:nvPicPr>
        <p:blipFill>
          <a:blip r:embed="rId4">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457948" y="796826"/>
            <a:ext cx="8003232" cy="617215"/>
          </a:xfrm>
        </p:spPr>
        <p:txBody>
          <a:bodyPr rtlCol="0">
            <a:normAutofit/>
          </a:bodyPr>
          <a:lstStyle/>
          <a:p>
            <a:pPr eaLnBrk="1" fontAlgn="auto" hangingPunct="1">
              <a:spcAft>
                <a:spcPts val="0"/>
              </a:spcAft>
              <a:defRPr/>
            </a:pPr>
            <a:r>
              <a:rPr lang="pl-PL" sz="1800" b="1" dirty="0" smtClean="0">
                <a:solidFill>
                  <a:schemeClr val="tx2">
                    <a:lumMod val="60000"/>
                    <a:lumOff val="40000"/>
                  </a:schemeClr>
                </a:solidFill>
              </a:rPr>
              <a:t>ALEJE I ZADRZEWIENIA KSZTAŁTUJĄCE KRAJOBRAZ</a:t>
            </a:r>
            <a:endParaRPr lang="pl-PL" sz="1800" b="1" dirty="0">
              <a:solidFill>
                <a:schemeClr val="tx2">
                  <a:lumMod val="60000"/>
                  <a:lumOff val="40000"/>
                </a:schemeClr>
              </a:solidFill>
            </a:endParaRPr>
          </a:p>
        </p:txBody>
      </p:sp>
      <p:sp>
        <p:nvSpPr>
          <p:cNvPr id="8" name="Symbol zastępczy tekstu 7"/>
          <p:cNvSpPr>
            <a:spLocks noGrp="1"/>
          </p:cNvSpPr>
          <p:nvPr>
            <p:ph type="body" idx="1"/>
          </p:nvPr>
        </p:nvSpPr>
        <p:spPr>
          <a:xfrm>
            <a:off x="369306" y="6538514"/>
            <a:ext cx="3743325" cy="352425"/>
          </a:xfrm>
        </p:spPr>
        <p:txBody>
          <a:bodyPr rtlCol="0">
            <a:noAutofit/>
          </a:bodyPr>
          <a:lstStyle/>
          <a:p>
            <a:pPr algn="ctr" eaLnBrk="1" fontAlgn="auto" hangingPunct="1">
              <a:spcAft>
                <a:spcPts val="0"/>
              </a:spcAft>
              <a:buFont typeface="Arial" panose="020B0604020202020204" pitchFamily="34" charset="0"/>
              <a:buNone/>
              <a:defRPr/>
            </a:pPr>
            <a:r>
              <a:rPr lang="pl-PL" sz="1400" b="0" dirty="0" smtClean="0">
                <a:latin typeface="+mj-lt"/>
              </a:rPr>
              <a:t>Aleja lipowa w Bartoszewie</a:t>
            </a:r>
            <a:endParaRPr lang="pl-PL" sz="1400" b="0" dirty="0">
              <a:latin typeface="+mj-lt"/>
            </a:endParaRPr>
          </a:p>
        </p:txBody>
      </p:sp>
      <p:pic>
        <p:nvPicPr>
          <p:cNvPr id="11" name="Symbol zastępczy zawartości 10" descr="20190513_130717.jpg"/>
          <p:cNvPicPr>
            <a:picLocks noGrp="1" noChangeAspect="1"/>
          </p:cNvPicPr>
          <p:nvPr>
            <p:ph sz="half" idx="2"/>
          </p:nvPr>
        </p:nvPicPr>
        <p:blipFill>
          <a:blip r:embed="rId2" cstate="print"/>
          <a:stretch>
            <a:fillRect/>
          </a:stretch>
        </p:blipFill>
        <p:spPr>
          <a:xfrm>
            <a:off x="205036" y="4224633"/>
            <a:ext cx="4040188" cy="2395756"/>
          </a:xfrm>
          <a:prstGeom prst="roundRect">
            <a:avLst>
              <a:gd name="adj" fmla="val 8594"/>
            </a:avLst>
          </a:prstGeom>
          <a:solidFill>
            <a:srgbClr val="FFFFFF">
              <a:shade val="85000"/>
            </a:srgbClr>
          </a:solidFill>
          <a:effectLst/>
        </p:spPr>
      </p:pic>
      <p:sp>
        <p:nvSpPr>
          <p:cNvPr id="15" name="Symbol zastępczy tekstu 7"/>
          <p:cNvSpPr>
            <a:spLocks noGrp="1"/>
          </p:cNvSpPr>
          <p:nvPr>
            <p:ph type="body" sz="quarter" idx="3"/>
          </p:nvPr>
        </p:nvSpPr>
        <p:spPr>
          <a:xfrm>
            <a:off x="5076056" y="6505575"/>
            <a:ext cx="2916237" cy="352425"/>
          </a:xfrm>
        </p:spPr>
        <p:txBody>
          <a:bodyPr rtlCol="0">
            <a:noAutofit/>
          </a:bodyPr>
          <a:lstStyle/>
          <a:p>
            <a:pPr algn="ctr" eaLnBrk="1" fontAlgn="auto" hangingPunct="1">
              <a:spcAft>
                <a:spcPts val="0"/>
              </a:spcAft>
              <a:buFont typeface="Arial" panose="020B0604020202020204" pitchFamily="34" charset="0"/>
              <a:buNone/>
              <a:defRPr/>
            </a:pPr>
            <a:r>
              <a:rPr lang="pl-PL" sz="1400" b="0" dirty="0" smtClean="0">
                <a:latin typeface="+mj-lt"/>
              </a:rPr>
              <a:t>Okazała lipa, Pilchowo</a:t>
            </a:r>
            <a:endParaRPr lang="pl-PL" sz="1400" b="0" dirty="0">
              <a:latin typeface="+mj-lt"/>
            </a:endParaRPr>
          </a:p>
        </p:txBody>
      </p:sp>
      <p:pic>
        <p:nvPicPr>
          <p:cNvPr id="10" name="Symbol zastępczy zawartości 10" descr="20190513_130717.jpg"/>
          <p:cNvPicPr>
            <a:picLocks noGrp="1" noChangeAspect="1"/>
          </p:cNvPicPr>
          <p:nvPr>
            <p:ph sz="quarter" idx="4"/>
          </p:nvPr>
        </p:nvPicPr>
        <p:blipFill>
          <a:blip r:embed="rId3" cstate="print"/>
          <a:srcRect l="11420" r="3772"/>
          <a:stretch>
            <a:fillRect/>
          </a:stretch>
        </p:blipFill>
        <p:spPr>
          <a:xfrm>
            <a:off x="5275106" y="1414041"/>
            <a:ext cx="3039853" cy="2016224"/>
          </a:xfrm>
          <a:prstGeom prst="roundRect">
            <a:avLst>
              <a:gd name="adj" fmla="val 8594"/>
            </a:avLst>
          </a:prstGeom>
          <a:solidFill>
            <a:srgbClr val="FFFFFF">
              <a:shade val="85000"/>
            </a:srgbClr>
          </a:solidFill>
          <a:effectLst/>
        </p:spPr>
      </p:pic>
      <p:pic>
        <p:nvPicPr>
          <p:cNvPr id="9" name="Symbol zastępczy zawartości 10" descr="20190513_130717.jpg"/>
          <p:cNvPicPr>
            <a:picLocks noGrp="1" noChangeAspect="1"/>
          </p:cNvPicPr>
          <p:nvPr>
            <p:ph sz="half" idx="4294967295"/>
          </p:nvPr>
        </p:nvPicPr>
        <p:blipFill>
          <a:blip r:embed="rId4" cstate="print"/>
          <a:srcRect l="8241" t="3380" r="6520"/>
          <a:stretch>
            <a:fillRect/>
          </a:stretch>
        </p:blipFill>
        <p:spPr>
          <a:xfrm>
            <a:off x="457948" y="1576352"/>
            <a:ext cx="3659188" cy="2016125"/>
          </a:xfrm>
          <a:prstGeom prst="roundRect">
            <a:avLst>
              <a:gd name="adj" fmla="val 8594"/>
            </a:avLst>
          </a:prstGeom>
          <a:solidFill>
            <a:srgbClr val="FFFFFF">
              <a:shade val="85000"/>
            </a:srgbClr>
          </a:solidFill>
          <a:effectLst/>
        </p:spPr>
      </p:pic>
      <p:pic>
        <p:nvPicPr>
          <p:cNvPr id="12" name="Symbol zastępczy zawartości 10" descr="20190513_130717.jpg"/>
          <p:cNvPicPr>
            <a:picLocks noGrp="1" noChangeAspect="1"/>
          </p:cNvPicPr>
          <p:nvPr>
            <p:ph sz="half" idx="4294967295"/>
          </p:nvPr>
        </p:nvPicPr>
        <p:blipFill>
          <a:blip r:embed="rId5" cstate="print"/>
          <a:srcRect l="21702" t="1038" r="28600"/>
          <a:stretch>
            <a:fillRect/>
          </a:stretch>
        </p:blipFill>
        <p:spPr>
          <a:xfrm>
            <a:off x="5220072" y="3789040"/>
            <a:ext cx="2859087" cy="2768600"/>
          </a:xfrm>
          <a:prstGeom prst="roundRect">
            <a:avLst>
              <a:gd name="adj" fmla="val 8594"/>
            </a:avLst>
          </a:prstGeom>
          <a:solidFill>
            <a:srgbClr val="FFFFFF">
              <a:shade val="85000"/>
            </a:srgbClr>
          </a:solidFill>
          <a:effectLst/>
        </p:spPr>
      </p:pic>
      <p:sp>
        <p:nvSpPr>
          <p:cNvPr id="14" name="Symbol zastępczy tekstu 7"/>
          <p:cNvSpPr>
            <a:spLocks noGrp="1"/>
          </p:cNvSpPr>
          <p:nvPr>
            <p:ph type="body" sz="quarter" idx="4294967295"/>
          </p:nvPr>
        </p:nvSpPr>
        <p:spPr>
          <a:xfrm>
            <a:off x="5250342" y="3430265"/>
            <a:ext cx="3096344" cy="358775"/>
          </a:xfrm>
        </p:spPr>
        <p:txBody>
          <a:bodyPr rtlCol="0">
            <a:noAutofit/>
          </a:bodyPr>
          <a:lstStyle/>
          <a:p>
            <a:pPr algn="ctr" eaLnBrk="1" fontAlgn="auto" hangingPunct="1">
              <a:spcAft>
                <a:spcPts val="0"/>
              </a:spcAft>
              <a:buFont typeface="Arial" panose="020B0604020202020204" pitchFamily="34" charset="0"/>
              <a:buNone/>
              <a:defRPr/>
            </a:pPr>
            <a:r>
              <a:rPr lang="pl-PL" sz="1400" dirty="0" smtClean="0">
                <a:latin typeface="+mj-lt"/>
              </a:rPr>
              <a:t>Skupisko </a:t>
            </a:r>
            <a:r>
              <a:rPr lang="pl-PL" sz="1400" dirty="0" err="1" smtClean="0">
                <a:latin typeface="+mj-lt"/>
              </a:rPr>
              <a:t>starodrzewia</a:t>
            </a:r>
            <a:r>
              <a:rPr lang="pl-PL" sz="1400" dirty="0" smtClean="0">
                <a:latin typeface="+mj-lt"/>
              </a:rPr>
              <a:t> - Trzebież</a:t>
            </a:r>
            <a:endParaRPr lang="pl-PL" sz="1400" dirty="0">
              <a:latin typeface="+mj-lt"/>
            </a:endParaRPr>
          </a:p>
        </p:txBody>
      </p:sp>
      <p:sp>
        <p:nvSpPr>
          <p:cNvPr id="6" name="Symbol zastępczy tekstu 7"/>
          <p:cNvSpPr>
            <a:spLocks noGrp="1"/>
          </p:cNvSpPr>
          <p:nvPr>
            <p:ph type="body" sz="quarter" idx="4294967295"/>
          </p:nvPr>
        </p:nvSpPr>
        <p:spPr>
          <a:xfrm>
            <a:off x="1187624" y="3592477"/>
            <a:ext cx="1943100" cy="360363"/>
          </a:xfrm>
        </p:spPr>
        <p:txBody>
          <a:bodyPr rtlCol="0">
            <a:noAutofit/>
          </a:bodyPr>
          <a:lstStyle/>
          <a:p>
            <a:pPr algn="ctr" eaLnBrk="1" fontAlgn="auto" hangingPunct="1">
              <a:spcAft>
                <a:spcPts val="0"/>
              </a:spcAft>
              <a:buFont typeface="Arial" panose="020B0604020202020204" pitchFamily="34" charset="0"/>
              <a:buNone/>
              <a:defRPr/>
            </a:pPr>
            <a:r>
              <a:rPr lang="pl-PL" sz="1400" dirty="0" smtClean="0">
                <a:latin typeface="+mj-lt"/>
              </a:rPr>
              <a:t>Aleja platanowa, Police</a:t>
            </a:r>
            <a:endParaRPr lang="pl-PL" sz="1400" dirty="0">
              <a:latin typeface="+mj-lt"/>
            </a:endParaRPr>
          </a:p>
        </p:txBody>
      </p:sp>
      <p:pic>
        <p:nvPicPr>
          <p:cNvPr id="13" name="Obraz 12"/>
          <p:cNvPicPr/>
          <p:nvPr/>
        </p:nvPicPr>
        <p:blipFill>
          <a:blip r:embed="rId6">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520189" y="842208"/>
            <a:ext cx="8147248" cy="504106"/>
          </a:xfrm>
        </p:spPr>
        <p:txBody>
          <a:bodyPr rtlCol="0">
            <a:normAutofit/>
          </a:bodyPr>
          <a:lstStyle/>
          <a:p>
            <a:pPr eaLnBrk="1" fontAlgn="auto" hangingPunct="1">
              <a:spcAft>
                <a:spcPts val="0"/>
              </a:spcAft>
              <a:defRPr/>
            </a:pPr>
            <a:r>
              <a:rPr lang="pl-PL" sz="1800" b="1" dirty="0" smtClean="0">
                <a:solidFill>
                  <a:schemeClr val="tx2">
                    <a:lumMod val="60000"/>
                    <a:lumOff val="40000"/>
                  </a:schemeClr>
                </a:solidFill>
              </a:rPr>
              <a:t>PARKI PODWORSKIE</a:t>
            </a:r>
            <a:endParaRPr lang="pl-PL" sz="1800" b="1" dirty="0">
              <a:solidFill>
                <a:schemeClr val="tx2">
                  <a:lumMod val="60000"/>
                  <a:lumOff val="40000"/>
                </a:schemeClr>
              </a:solidFill>
            </a:endParaRPr>
          </a:p>
        </p:txBody>
      </p:sp>
      <p:pic>
        <p:nvPicPr>
          <p:cNvPr id="11" name="Symbol zastępczy zawartości 10" descr="20190513_130717.jpg"/>
          <p:cNvPicPr>
            <a:picLocks noGrp="1" noChangeAspect="1"/>
          </p:cNvPicPr>
          <p:nvPr>
            <p:ph sz="half" idx="2"/>
          </p:nvPr>
        </p:nvPicPr>
        <p:blipFill>
          <a:blip r:embed="rId2" cstate="print"/>
          <a:stretch>
            <a:fillRect/>
          </a:stretch>
        </p:blipFill>
        <p:spPr>
          <a:xfrm>
            <a:off x="2203420" y="4084439"/>
            <a:ext cx="4780786" cy="2324167"/>
          </a:xfrm>
          <a:prstGeom prst="roundRect">
            <a:avLst>
              <a:gd name="adj" fmla="val 8594"/>
            </a:avLst>
          </a:prstGeom>
          <a:solidFill>
            <a:srgbClr val="FFFFFF">
              <a:shade val="85000"/>
            </a:srgbClr>
          </a:solidFill>
          <a:effectLst/>
        </p:spPr>
      </p:pic>
      <p:pic>
        <p:nvPicPr>
          <p:cNvPr id="17" name="Symbol zastępczy zawartości 10" descr="20190513_130717.jpg"/>
          <p:cNvPicPr>
            <a:picLocks noGrp="1" noChangeAspect="1"/>
          </p:cNvPicPr>
          <p:nvPr>
            <p:ph sz="quarter" idx="4"/>
          </p:nvPr>
        </p:nvPicPr>
        <p:blipFill>
          <a:blip r:embed="rId3" cstate="print"/>
          <a:stretch>
            <a:fillRect/>
          </a:stretch>
        </p:blipFill>
        <p:spPr>
          <a:xfrm>
            <a:off x="5063993" y="1376611"/>
            <a:ext cx="3840426" cy="2160240"/>
          </a:xfrm>
          <a:prstGeom prst="roundRect">
            <a:avLst>
              <a:gd name="adj" fmla="val 8594"/>
            </a:avLst>
          </a:prstGeom>
          <a:solidFill>
            <a:srgbClr val="FFFFFF">
              <a:shade val="85000"/>
            </a:srgbClr>
          </a:solidFill>
          <a:effectLst/>
        </p:spPr>
      </p:pic>
      <p:sp>
        <p:nvSpPr>
          <p:cNvPr id="12" name="Symbol zastępczy tekstu 5"/>
          <p:cNvSpPr txBox="1">
            <a:spLocks/>
          </p:cNvSpPr>
          <p:nvPr/>
        </p:nvSpPr>
        <p:spPr>
          <a:xfrm>
            <a:off x="1115616" y="6381328"/>
            <a:ext cx="7200900" cy="423863"/>
          </a:xfrm>
          <a:prstGeom prst="rect">
            <a:avLst/>
          </a:prstGeom>
        </p:spPr>
        <p:txBody>
          <a:bodyPr anchor="b"/>
          <a:lstStyle/>
          <a:p>
            <a:pPr algn="ctr" eaLnBrk="1" fontAlgn="auto" hangingPunct="1">
              <a:spcBef>
                <a:spcPct val="20000"/>
              </a:spcBef>
              <a:spcAft>
                <a:spcPts val="0"/>
              </a:spcAft>
              <a:buFont typeface="Arial" pitchFamily="34" charset="0"/>
              <a:buNone/>
              <a:defRPr/>
            </a:pPr>
            <a:r>
              <a:rPr lang="pl-PL" sz="1600" dirty="0">
                <a:latin typeface="+mj-lt"/>
              </a:rPr>
              <a:t>Z</a:t>
            </a:r>
            <a:r>
              <a:rPr lang="pl-PL" sz="1600" dirty="0" smtClean="0">
                <a:latin typeface="+mj-lt"/>
                <a:cs typeface="+mn-cs"/>
              </a:rPr>
              <a:t>espół </a:t>
            </a:r>
            <a:r>
              <a:rPr lang="pl-PL" sz="1600" dirty="0">
                <a:latin typeface="+mj-lt"/>
                <a:cs typeface="+mn-cs"/>
              </a:rPr>
              <a:t>pałacowy w Leśnie Górnym</a:t>
            </a:r>
          </a:p>
        </p:txBody>
      </p:sp>
      <p:sp>
        <p:nvSpPr>
          <p:cNvPr id="18" name="Symbol zastępczy tekstu 5"/>
          <p:cNvSpPr txBox="1">
            <a:spLocks/>
          </p:cNvSpPr>
          <p:nvPr/>
        </p:nvSpPr>
        <p:spPr>
          <a:xfrm>
            <a:off x="4920423" y="3444552"/>
            <a:ext cx="4103687" cy="423863"/>
          </a:xfrm>
          <a:prstGeom prst="rect">
            <a:avLst/>
          </a:prstGeom>
        </p:spPr>
        <p:txBody>
          <a:bodyPr anchor="b"/>
          <a:lstStyle/>
          <a:p>
            <a:pPr algn="ctr" eaLnBrk="1" fontAlgn="auto" hangingPunct="1">
              <a:spcBef>
                <a:spcPct val="20000"/>
              </a:spcBef>
              <a:spcAft>
                <a:spcPts val="0"/>
              </a:spcAft>
              <a:buFont typeface="Arial" pitchFamily="34" charset="0"/>
              <a:buNone/>
              <a:defRPr/>
            </a:pPr>
            <a:r>
              <a:rPr lang="pl-PL" sz="1600" dirty="0">
                <a:latin typeface="+mj-lt"/>
                <a:cs typeface="+mn-cs"/>
              </a:rPr>
              <a:t>Pozostałość zabudowy dworskiej, Karpin</a:t>
            </a:r>
          </a:p>
        </p:txBody>
      </p:sp>
      <p:pic>
        <p:nvPicPr>
          <p:cNvPr id="19" name="Obraz 18" descr="20190911_135050.jpg"/>
          <p:cNvPicPr/>
          <p:nvPr/>
        </p:nvPicPr>
        <p:blipFill>
          <a:blip r:embed="rId4" cstate="print"/>
          <a:srcRect/>
          <a:stretch>
            <a:fillRect/>
          </a:stretch>
        </p:blipFill>
        <p:spPr bwMode="auto">
          <a:xfrm>
            <a:off x="242967" y="1313731"/>
            <a:ext cx="3781425" cy="2286000"/>
          </a:xfrm>
          <a:prstGeom prst="roundRect">
            <a:avLst/>
          </a:prstGeom>
          <a:noFill/>
          <a:ln w="9525">
            <a:noFill/>
            <a:miter lim="800000"/>
            <a:headEnd/>
            <a:tailEnd/>
          </a:ln>
          <a:effectLst/>
        </p:spPr>
      </p:pic>
      <p:sp>
        <p:nvSpPr>
          <p:cNvPr id="20" name="Symbol zastępczy tekstu 5"/>
          <p:cNvSpPr txBox="1">
            <a:spLocks/>
          </p:cNvSpPr>
          <p:nvPr/>
        </p:nvSpPr>
        <p:spPr>
          <a:xfrm>
            <a:off x="-61147" y="3444552"/>
            <a:ext cx="4103688" cy="423863"/>
          </a:xfrm>
          <a:prstGeom prst="rect">
            <a:avLst/>
          </a:prstGeom>
        </p:spPr>
        <p:txBody>
          <a:bodyPr anchor="b"/>
          <a:lstStyle/>
          <a:p>
            <a:pPr algn="ctr" eaLnBrk="1" fontAlgn="auto" hangingPunct="1">
              <a:spcBef>
                <a:spcPct val="20000"/>
              </a:spcBef>
              <a:spcAft>
                <a:spcPts val="0"/>
              </a:spcAft>
              <a:buFont typeface="Arial" pitchFamily="34" charset="0"/>
              <a:buNone/>
              <a:defRPr/>
            </a:pPr>
            <a:r>
              <a:rPr lang="pl-PL" sz="1600" dirty="0">
                <a:latin typeface="+mj-lt"/>
                <a:cs typeface="+mn-cs"/>
              </a:rPr>
              <a:t>Gunice</a:t>
            </a:r>
            <a:r>
              <a:rPr lang="pl-PL" sz="1600" dirty="0" smtClean="0">
                <a:latin typeface="+mj-lt"/>
                <a:cs typeface="+mn-cs"/>
              </a:rPr>
              <a:t>, ruiny </a:t>
            </a:r>
            <a:r>
              <a:rPr lang="pl-PL" sz="1600" dirty="0">
                <a:latin typeface="+mj-lt"/>
                <a:cs typeface="+mn-cs"/>
              </a:rPr>
              <a:t>pałacu rodziny von </a:t>
            </a:r>
            <a:r>
              <a:rPr lang="pl-PL" sz="1600" dirty="0" err="1">
                <a:latin typeface="+mj-lt"/>
                <a:cs typeface="+mn-cs"/>
              </a:rPr>
              <a:t>Ramin</a:t>
            </a:r>
            <a:endParaRPr lang="pl-PL" sz="1600" dirty="0">
              <a:latin typeface="+mj-lt"/>
              <a:cs typeface="+mn-cs"/>
            </a:endParaRPr>
          </a:p>
        </p:txBody>
      </p:sp>
      <p:pic>
        <p:nvPicPr>
          <p:cNvPr id="9" name="Obraz 8"/>
          <p:cNvPicPr/>
          <p:nvPr/>
        </p:nvPicPr>
        <p:blipFill>
          <a:blip r:embed="rId5">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4"/>
          <p:cNvSpPr>
            <a:spLocks noGrp="1"/>
          </p:cNvSpPr>
          <p:nvPr>
            <p:ph type="title"/>
          </p:nvPr>
        </p:nvSpPr>
        <p:spPr>
          <a:xfrm>
            <a:off x="89161" y="725362"/>
            <a:ext cx="8964488" cy="431652"/>
          </a:xfrm>
        </p:spPr>
        <p:txBody>
          <a:bodyPr rtlCol="0">
            <a:normAutofit/>
          </a:bodyPr>
          <a:lstStyle/>
          <a:p>
            <a:pPr eaLnBrk="1" fontAlgn="auto" hangingPunct="1">
              <a:spcAft>
                <a:spcPts val="0"/>
              </a:spcAft>
              <a:defRPr/>
            </a:pPr>
            <a:r>
              <a:rPr lang="pl-PL" sz="1800" b="1" dirty="0" smtClean="0">
                <a:solidFill>
                  <a:schemeClr val="tx2">
                    <a:lumMod val="60000"/>
                    <a:lumOff val="40000"/>
                  </a:schemeClr>
                </a:solidFill>
              </a:rPr>
              <a:t>ZABUDOWA HARMONIJNA – CENNE UKŁADY</a:t>
            </a:r>
            <a:endParaRPr lang="pl-PL" sz="1800" b="1" dirty="0">
              <a:solidFill>
                <a:schemeClr val="tx2">
                  <a:lumMod val="60000"/>
                  <a:lumOff val="40000"/>
                </a:schemeClr>
              </a:solidFill>
            </a:endParaRPr>
          </a:p>
        </p:txBody>
      </p:sp>
      <p:pic>
        <p:nvPicPr>
          <p:cNvPr id="12" name="Symbol zastępczy zawartości 10" descr="20190513_130717.jpg"/>
          <p:cNvPicPr>
            <a:picLocks noGrp="1" noChangeAspect="1"/>
          </p:cNvPicPr>
          <p:nvPr>
            <p:ph sz="half" idx="2"/>
          </p:nvPr>
        </p:nvPicPr>
        <p:blipFill>
          <a:blip r:embed="rId2" cstate="print"/>
          <a:stretch>
            <a:fillRect/>
          </a:stretch>
        </p:blipFill>
        <p:spPr>
          <a:xfrm>
            <a:off x="323528" y="1157014"/>
            <a:ext cx="8064896" cy="5700985"/>
          </a:xfrm>
          <a:prstGeom prst="roundRect">
            <a:avLst>
              <a:gd name="adj" fmla="val 8594"/>
            </a:avLst>
          </a:prstGeom>
          <a:solidFill>
            <a:srgbClr val="FFFFFF">
              <a:shade val="85000"/>
            </a:srgbClr>
          </a:solidFill>
          <a:effectLst/>
        </p:spPr>
      </p:pic>
      <p:pic>
        <p:nvPicPr>
          <p:cNvPr id="4" name="Obraz 3"/>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4712"/>
            <a:ext cx="5759450" cy="60452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4"/>
          <p:cNvSpPr>
            <a:spLocks noGrp="1"/>
          </p:cNvSpPr>
          <p:nvPr>
            <p:ph type="title"/>
          </p:nvPr>
        </p:nvSpPr>
        <p:spPr>
          <a:xfrm>
            <a:off x="467544" y="823973"/>
            <a:ext cx="8075240" cy="647676"/>
          </a:xfrm>
        </p:spPr>
        <p:txBody>
          <a:bodyPr rtlCol="0">
            <a:normAutofit/>
          </a:bodyPr>
          <a:lstStyle/>
          <a:p>
            <a:pPr eaLnBrk="1" fontAlgn="auto" hangingPunct="1">
              <a:spcAft>
                <a:spcPts val="0"/>
              </a:spcAft>
              <a:defRPr/>
            </a:pPr>
            <a:r>
              <a:rPr lang="pl-PL" sz="1800" b="1" dirty="0" smtClean="0">
                <a:solidFill>
                  <a:schemeClr val="tx2">
                    <a:lumMod val="60000"/>
                    <a:lumOff val="40000"/>
                  </a:schemeClr>
                </a:solidFill>
              </a:rPr>
              <a:t>ZABUDOWA HARMONIJNA WIEJSKA</a:t>
            </a:r>
            <a:endParaRPr lang="pl-PL" sz="1800" b="1" dirty="0">
              <a:solidFill>
                <a:schemeClr val="tx2">
                  <a:lumMod val="60000"/>
                  <a:lumOff val="40000"/>
                </a:schemeClr>
              </a:solidFill>
            </a:endParaRPr>
          </a:p>
        </p:txBody>
      </p:sp>
      <p:sp>
        <p:nvSpPr>
          <p:cNvPr id="6" name="Symbol zastępczy tekstu 5"/>
          <p:cNvSpPr>
            <a:spLocks noGrp="1"/>
          </p:cNvSpPr>
          <p:nvPr>
            <p:ph type="body" idx="1"/>
          </p:nvPr>
        </p:nvSpPr>
        <p:spPr>
          <a:xfrm>
            <a:off x="0" y="1520092"/>
            <a:ext cx="4787900" cy="639762"/>
          </a:xfrm>
        </p:spPr>
        <p:txBody>
          <a:bodyPr rtlCol="0">
            <a:noAutofit/>
          </a:bodyPr>
          <a:lstStyle/>
          <a:p>
            <a:pPr algn="ctr" eaLnBrk="1" fontAlgn="auto" hangingPunct="1">
              <a:spcAft>
                <a:spcPts val="0"/>
              </a:spcAft>
              <a:buFont typeface="Arial" panose="020B0604020202020204" pitchFamily="34" charset="0"/>
              <a:buNone/>
              <a:defRPr/>
            </a:pPr>
            <a:r>
              <a:rPr lang="pl-PL" sz="1400" b="0" dirty="0" smtClean="0">
                <a:latin typeface="+mj-lt"/>
              </a:rPr>
              <a:t>Kościół ryglowy z zabudową mieszkalną, Niekłończyca</a:t>
            </a:r>
          </a:p>
          <a:p>
            <a:pPr algn="ctr" eaLnBrk="1" fontAlgn="auto" hangingPunct="1">
              <a:spcAft>
                <a:spcPts val="0"/>
              </a:spcAft>
              <a:defRPr/>
            </a:pPr>
            <a:r>
              <a:rPr lang="pl-PL" sz="1400" b="0" dirty="0" smtClean="0">
                <a:latin typeface="+mj-lt"/>
              </a:rPr>
              <a:t>Poniżej kościół ryglowy, Tatynia </a:t>
            </a:r>
            <a:endParaRPr lang="pl-PL" sz="1400" b="0" dirty="0">
              <a:latin typeface="+mj-lt"/>
            </a:endParaRPr>
          </a:p>
        </p:txBody>
      </p:sp>
      <p:pic>
        <p:nvPicPr>
          <p:cNvPr id="7" name="Symbol zastępczy zawartości 10" descr="20190513_130717.jpg"/>
          <p:cNvPicPr>
            <a:picLocks noGrp="1" noChangeAspect="1"/>
          </p:cNvPicPr>
          <p:nvPr>
            <p:ph sz="half" idx="2"/>
          </p:nvPr>
        </p:nvPicPr>
        <p:blipFill>
          <a:blip r:embed="rId2" cstate="print"/>
          <a:stretch>
            <a:fillRect/>
          </a:stretch>
        </p:blipFill>
        <p:spPr>
          <a:xfrm>
            <a:off x="5014392" y="2195161"/>
            <a:ext cx="3712413" cy="2088232"/>
          </a:xfrm>
          <a:prstGeom prst="roundRect">
            <a:avLst>
              <a:gd name="adj" fmla="val 8594"/>
            </a:avLst>
          </a:prstGeom>
          <a:solidFill>
            <a:srgbClr val="FFFFFF">
              <a:shade val="85000"/>
            </a:srgbClr>
          </a:solidFill>
          <a:effectLst/>
        </p:spPr>
      </p:pic>
      <p:sp>
        <p:nvSpPr>
          <p:cNvPr id="8" name="Symbol zastępczy tekstu 7"/>
          <p:cNvSpPr>
            <a:spLocks noGrp="1"/>
          </p:cNvSpPr>
          <p:nvPr>
            <p:ph type="body" sz="quarter" idx="3"/>
          </p:nvPr>
        </p:nvSpPr>
        <p:spPr>
          <a:xfrm>
            <a:off x="1116013" y="6102350"/>
            <a:ext cx="7127875" cy="639763"/>
          </a:xfrm>
        </p:spPr>
        <p:txBody>
          <a:bodyPr rtlCol="0">
            <a:noAutofit/>
          </a:bodyPr>
          <a:lstStyle/>
          <a:p>
            <a:pPr algn="ctr" eaLnBrk="1" fontAlgn="auto" hangingPunct="1">
              <a:spcAft>
                <a:spcPts val="0"/>
              </a:spcAft>
              <a:buFont typeface="Arial" panose="020B0604020202020204" pitchFamily="34" charset="0"/>
              <a:buNone/>
              <a:defRPr/>
            </a:pPr>
            <a:r>
              <a:rPr lang="pl-PL" sz="1400" b="0" dirty="0" smtClean="0">
                <a:latin typeface="+mj-lt"/>
              </a:rPr>
              <a:t>Przykłady zachowanej zabudowy wiejskiej harmonijnej</a:t>
            </a:r>
            <a:endParaRPr lang="pl-PL" sz="1400" b="0" dirty="0">
              <a:latin typeface="+mj-lt"/>
            </a:endParaRPr>
          </a:p>
        </p:txBody>
      </p:sp>
      <p:pic>
        <p:nvPicPr>
          <p:cNvPr id="12" name="Symbol zastępczy zawartości 10" descr="20190513_130717.jpg"/>
          <p:cNvPicPr>
            <a:picLocks noGrp="1" noChangeAspect="1"/>
          </p:cNvPicPr>
          <p:nvPr>
            <p:ph sz="quarter" idx="4"/>
          </p:nvPr>
        </p:nvPicPr>
        <p:blipFill>
          <a:blip r:embed="rId3" cstate="print"/>
          <a:srcRect t="1786" r="6732"/>
          <a:stretch>
            <a:fillRect/>
          </a:stretch>
        </p:blipFill>
        <p:spPr>
          <a:xfrm>
            <a:off x="364603" y="4528135"/>
            <a:ext cx="3744416" cy="1916722"/>
          </a:xfrm>
          <a:prstGeom prst="roundRect">
            <a:avLst>
              <a:gd name="adj" fmla="val 8594"/>
            </a:avLst>
          </a:prstGeom>
          <a:solidFill>
            <a:srgbClr val="FFFFFF">
              <a:shade val="85000"/>
            </a:srgbClr>
          </a:solidFill>
          <a:effectLst/>
        </p:spPr>
      </p:pic>
      <p:pic>
        <p:nvPicPr>
          <p:cNvPr id="11" name="Symbol zastępczy zawartości 10" descr="20190513_130717.jpg"/>
          <p:cNvPicPr>
            <a:picLocks noGrp="1" noChangeAspect="1"/>
          </p:cNvPicPr>
          <p:nvPr>
            <p:ph sz="half" idx="4294967295"/>
          </p:nvPr>
        </p:nvPicPr>
        <p:blipFill>
          <a:blip r:embed="rId4" cstate="print"/>
          <a:stretch>
            <a:fillRect/>
          </a:stretch>
        </p:blipFill>
        <p:spPr>
          <a:xfrm>
            <a:off x="364603" y="2195161"/>
            <a:ext cx="3744416" cy="2105098"/>
          </a:xfrm>
          <a:prstGeom prst="roundRect">
            <a:avLst>
              <a:gd name="adj" fmla="val 8594"/>
            </a:avLst>
          </a:prstGeom>
          <a:solidFill>
            <a:srgbClr val="FFFFFF">
              <a:shade val="85000"/>
            </a:srgbClr>
          </a:solidFill>
          <a:effectLst/>
        </p:spPr>
      </p:pic>
      <p:pic>
        <p:nvPicPr>
          <p:cNvPr id="16" name="Symbol zastępczy zawartości 10" descr="20190513_130717.jpg"/>
          <p:cNvPicPr>
            <a:picLocks noGrp="1" noChangeAspect="1"/>
          </p:cNvPicPr>
          <p:nvPr>
            <p:ph sz="half" idx="4294967295"/>
          </p:nvPr>
        </p:nvPicPr>
        <p:blipFill>
          <a:blip r:embed="rId5" cstate="print"/>
          <a:srcRect t="1786" r="12746"/>
          <a:stretch>
            <a:fillRect/>
          </a:stretch>
        </p:blipFill>
        <p:spPr>
          <a:xfrm>
            <a:off x="5014392" y="4507664"/>
            <a:ext cx="3672408" cy="2010178"/>
          </a:xfrm>
          <a:prstGeom prst="roundRect">
            <a:avLst>
              <a:gd name="adj" fmla="val 8594"/>
            </a:avLst>
          </a:prstGeom>
          <a:solidFill>
            <a:srgbClr val="FFFFFF">
              <a:shade val="85000"/>
            </a:srgbClr>
          </a:solidFill>
          <a:effectLst/>
        </p:spPr>
      </p:pic>
      <p:sp>
        <p:nvSpPr>
          <p:cNvPr id="9" name="Symbol zastępczy tekstu 5"/>
          <p:cNvSpPr txBox="1">
            <a:spLocks/>
          </p:cNvSpPr>
          <p:nvPr/>
        </p:nvSpPr>
        <p:spPr>
          <a:xfrm>
            <a:off x="4716462" y="1484784"/>
            <a:ext cx="4427538" cy="639763"/>
          </a:xfrm>
          <a:prstGeom prst="rect">
            <a:avLst/>
          </a:prstGeom>
        </p:spPr>
        <p:txBody>
          <a:bodyPr anchor="b"/>
          <a:lstStyle/>
          <a:p>
            <a:pPr algn="ctr" eaLnBrk="1" fontAlgn="auto" hangingPunct="1">
              <a:spcBef>
                <a:spcPct val="20000"/>
              </a:spcBef>
              <a:spcAft>
                <a:spcPts val="0"/>
              </a:spcAft>
              <a:buFont typeface="Arial" pitchFamily="34" charset="0"/>
              <a:buNone/>
              <a:defRPr/>
            </a:pPr>
            <a:r>
              <a:rPr lang="pl-PL" sz="1400" dirty="0">
                <a:latin typeface="+mj-lt"/>
                <a:cs typeface="+mn-cs"/>
              </a:rPr>
              <a:t>Trzebież z górującym kościołem.</a:t>
            </a:r>
          </a:p>
          <a:p>
            <a:pPr algn="ctr" eaLnBrk="1" fontAlgn="auto" hangingPunct="1">
              <a:spcBef>
                <a:spcPct val="20000"/>
              </a:spcBef>
              <a:spcAft>
                <a:spcPts val="0"/>
              </a:spcAft>
              <a:buFont typeface="Arial" pitchFamily="34" charset="0"/>
              <a:buNone/>
              <a:defRPr/>
            </a:pPr>
            <a:r>
              <a:rPr lang="pl-PL" sz="1400" dirty="0">
                <a:latin typeface="+mj-lt"/>
                <a:cs typeface="+mn-cs"/>
              </a:rPr>
              <a:t>Poniżej, zabudowa wsi Drogoradz</a:t>
            </a:r>
          </a:p>
        </p:txBody>
      </p:sp>
      <p:pic>
        <p:nvPicPr>
          <p:cNvPr id="13" name="Obraz 12"/>
          <p:cNvPicPr/>
          <p:nvPr/>
        </p:nvPicPr>
        <p:blipFill>
          <a:blip r:embed="rId6">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030170" y="695906"/>
            <a:ext cx="7155668" cy="857671"/>
          </a:xfrm>
          <a:prstGeom prst="rect">
            <a:avLst/>
          </a:prstGeom>
        </p:spPr>
        <p:txBody>
          <a:bodyPr wrap="square">
            <a:spAutoFit/>
          </a:bodyPr>
          <a:lstStyle/>
          <a:p>
            <a:pPr algn="ctr">
              <a:lnSpc>
                <a:spcPct val="115000"/>
              </a:lnSpc>
              <a:spcAft>
                <a:spcPts val="1000"/>
              </a:spcAft>
            </a:pPr>
            <a:r>
              <a:rPr lang="pl-PL" b="1" dirty="0" smtClean="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WYKAZ GATUNKÓW WYMARŁYCH NA TERENIE GMINY POLICE (FLORA)</a:t>
            </a:r>
          </a:p>
          <a:p>
            <a:pPr algn="ctr">
              <a:lnSpc>
                <a:spcPct val="115000"/>
              </a:lnSpc>
              <a:spcAft>
                <a:spcPts val="1000"/>
              </a:spcAft>
            </a:pPr>
            <a:endParaRPr lang="pl-PL"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ela 5"/>
          <p:cNvGraphicFramePr>
            <a:graphicFrameLocks noGrp="1"/>
          </p:cNvGraphicFramePr>
          <p:nvPr>
            <p:extLst>
              <p:ext uri="{D42A27DB-BD31-4B8C-83A1-F6EECF244321}">
                <p14:modId xmlns:p14="http://schemas.microsoft.com/office/powerpoint/2010/main" val="2272511048"/>
              </p:ext>
            </p:extLst>
          </p:nvPr>
        </p:nvGraphicFramePr>
        <p:xfrm>
          <a:off x="611560" y="1124742"/>
          <a:ext cx="7992889" cy="5648516"/>
        </p:xfrm>
        <a:graphic>
          <a:graphicData uri="http://schemas.openxmlformats.org/drawingml/2006/table">
            <a:tbl>
              <a:tblPr firstRow="1" firstCol="1" bandRow="1" bandCol="1"/>
              <a:tblGrid>
                <a:gridCol w="498163"/>
                <a:gridCol w="1336721"/>
                <a:gridCol w="1337579"/>
                <a:gridCol w="850562"/>
                <a:gridCol w="607912"/>
                <a:gridCol w="728808"/>
                <a:gridCol w="2633144"/>
              </a:tblGrid>
              <a:tr h="271412">
                <a:tc>
                  <a:txBody>
                    <a:bodyPr/>
                    <a:lstStyle/>
                    <a:p>
                      <a:pPr algn="ctr">
                        <a:lnSpc>
                          <a:spcPct val="115000"/>
                        </a:lnSpc>
                        <a:spcBef>
                          <a:spcPts val="600"/>
                        </a:spcBef>
                        <a:spcAft>
                          <a:spcPts val="600"/>
                        </a:spcAft>
                      </a:pPr>
                      <a:r>
                        <a:rPr lang="pl-PL" sz="900" b="1" dirty="0">
                          <a:effectLst/>
                          <a:latin typeface="Calibri" panose="020F0502020204030204" pitchFamily="34" charset="0"/>
                          <a:ea typeface="Calibri" panose="020F0502020204030204" pitchFamily="34" charset="0"/>
                          <a:cs typeface="Calibri" panose="020F0502020204030204" pitchFamily="34" charset="0"/>
                        </a:rPr>
                        <a:t>Lp.</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dirty="0">
                          <a:effectLst/>
                          <a:latin typeface="Calibri" panose="020F0502020204030204" pitchFamily="34" charset="0"/>
                          <a:ea typeface="Calibri" panose="020F0502020204030204" pitchFamily="34" charset="0"/>
                          <a:cs typeface="Calibri" panose="020F0502020204030204" pitchFamily="34" charset="0"/>
                        </a:rPr>
                        <a:t>Nazwa naukowa</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Nazwa zwyczajowa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Status</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CzL Pom</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CzL Pol</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Stanowisko historyczne i źródło danych</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412">
                <a:tc>
                  <a:txBody>
                    <a:bodyPr/>
                    <a:lstStyle/>
                    <a:p>
                      <a:pPr algn="ctr">
                        <a:lnSpc>
                          <a:spcPct val="115000"/>
                        </a:lnSpc>
                        <a:spcBef>
                          <a:spcPts val="600"/>
                        </a:spcBef>
                        <a:spcAft>
                          <a:spcPts val="600"/>
                        </a:spcAft>
                      </a:pPr>
                      <a:r>
                        <a:rPr lang="pl-PL" sz="900" dirty="0">
                          <a:effectLst/>
                          <a:latin typeface="Calibri" panose="020F0502020204030204" pitchFamily="34" charset="0"/>
                          <a:ea typeface="Calibri" panose="020F0502020204030204" pitchFamily="34" charset="0"/>
                          <a:cs typeface="Calibri" panose="020F0502020204030204" pitchFamily="34" charset="0"/>
                        </a:rPr>
                        <a:t>1</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dirty="0" err="1">
                          <a:effectLst/>
                          <a:latin typeface="Calibri" panose="020F0502020204030204" pitchFamily="34" charset="0"/>
                          <a:ea typeface="Calibri" panose="020F0502020204030204" pitchFamily="34" charset="0"/>
                          <a:cs typeface="Calibri" panose="020F0502020204030204" pitchFamily="34" charset="0"/>
                        </a:rPr>
                        <a:t>Anthericum</a:t>
                      </a:r>
                      <a:r>
                        <a:rPr lang="pl-PL" sz="900" dirty="0">
                          <a:effectLst/>
                          <a:latin typeface="Calibri" panose="020F0502020204030204" pitchFamily="34" charset="0"/>
                          <a:ea typeface="Calibri" panose="020F0502020204030204" pitchFamily="34" charset="0"/>
                          <a:cs typeface="Calibri" panose="020F0502020204030204" pitchFamily="34" charset="0"/>
                        </a:rPr>
                        <a:t> </a:t>
                      </a:r>
                      <a:r>
                        <a:rPr lang="pl-PL" sz="900" dirty="0" err="1">
                          <a:effectLst/>
                          <a:latin typeface="Calibri" panose="020F0502020204030204" pitchFamily="34" charset="0"/>
                          <a:ea typeface="Calibri" panose="020F0502020204030204" pitchFamily="34" charset="0"/>
                          <a:cs typeface="Calibri" panose="020F0502020204030204" pitchFamily="34" charset="0"/>
                        </a:rPr>
                        <a:t>liliago</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dirty="0">
                          <a:effectLst/>
                          <a:latin typeface="Calibri" panose="020F0502020204030204" pitchFamily="34" charset="0"/>
                          <a:ea typeface="Calibri" panose="020F0502020204030204" pitchFamily="34" charset="0"/>
                          <a:cs typeface="Calibri" panose="020F0502020204030204" pitchFamily="34" charset="0"/>
                        </a:rPr>
                        <a:t>Pajęcznica liliowata</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dirty="0" err="1">
                          <a:effectLst/>
                          <a:latin typeface="Calibri" panose="020F0502020204030204" pitchFamily="34" charset="0"/>
                          <a:ea typeface="Calibri" panose="020F0502020204030204" pitchFamily="34" charset="0"/>
                          <a:cs typeface="Calibri" panose="020F0502020204030204" pitchFamily="34" charset="0"/>
                        </a:rPr>
                        <a:t>Och.śc</a:t>
                      </a:r>
                      <a:r>
                        <a:rPr lang="pl-PL" sz="900" dirty="0">
                          <a:effectLst/>
                          <a:latin typeface="Calibri" panose="020F0502020204030204" pitchFamily="34" charset="0"/>
                          <a:ea typeface="Calibri" panose="020F0502020204030204" pitchFamily="34" charset="0"/>
                          <a:cs typeface="Calibri" panose="020F0502020204030204" pitchFamily="34" charset="0"/>
                        </a:rPr>
                        <a:t>.</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V</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VU</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pl-PL" sz="900" dirty="0">
                          <a:effectLst/>
                          <a:latin typeface="Calibri" panose="020F0502020204030204" pitchFamily="34" charset="0"/>
                          <a:ea typeface="Calibri" panose="020F0502020204030204" pitchFamily="34" charset="0"/>
                          <a:cs typeface="Calibri" panose="020F0502020204030204" pitchFamily="34" charset="0"/>
                        </a:rPr>
                        <a:t>Pilchowo [Müller 1911];</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579">
                <a:tc>
                  <a:txBody>
                    <a:bodyPr/>
                    <a:lstStyle/>
                    <a:p>
                      <a:pPr algn="ctr">
                        <a:lnSpc>
                          <a:spcPct val="115000"/>
                        </a:lnSpc>
                        <a:spcBef>
                          <a:spcPts val="600"/>
                        </a:spcBef>
                        <a:spcAft>
                          <a:spcPts val="600"/>
                        </a:spcAft>
                      </a:pPr>
                      <a:r>
                        <a:rPr lang="pl-PL" sz="900" dirty="0">
                          <a:effectLst/>
                          <a:latin typeface="Calibri" panose="020F0502020204030204" pitchFamily="34" charset="0"/>
                          <a:ea typeface="Calibri" panose="020F0502020204030204" pitchFamily="34" charset="0"/>
                          <a:cs typeface="Calibri" panose="020F0502020204030204" pitchFamily="34" charset="0"/>
                        </a:rPr>
                        <a:t>2</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Bromus erectus</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Stokłosa prosta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dirty="0">
                          <a:effectLst/>
                          <a:latin typeface="Calibri" panose="020F0502020204030204" pitchFamily="34" charset="0"/>
                          <a:ea typeface="Calibri" panose="020F0502020204030204" pitchFamily="34" charset="0"/>
                          <a:cs typeface="Calibri" panose="020F0502020204030204" pitchFamily="34" charset="0"/>
                        </a:rPr>
                        <a:t>-</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(R)</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Tanowo [Müller 1911];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579">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3</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Carex diandra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Turzyca obła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dirty="0">
                          <a:effectLst/>
                          <a:latin typeface="Calibri" panose="020F0502020204030204" pitchFamily="34" charset="0"/>
                          <a:ea typeface="Calibri" panose="020F0502020204030204" pitchFamily="34" charset="0"/>
                          <a:cs typeface="Calibri" panose="020F0502020204030204" pitchFamily="34" charset="0"/>
                        </a:rPr>
                        <a:t>-</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(R)</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NT</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Zalesie [Jasnowski 1962];</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412">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4</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Carex dioica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Turzyca dwupienna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dirty="0">
                          <a:effectLst/>
                          <a:latin typeface="Calibri" panose="020F0502020204030204" pitchFamily="34" charset="0"/>
                          <a:ea typeface="Calibri" panose="020F0502020204030204" pitchFamily="34" charset="0"/>
                          <a:cs typeface="Calibri" panose="020F0502020204030204" pitchFamily="34" charset="0"/>
                        </a:rPr>
                        <a:t>Och.cz.</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dirty="0">
                          <a:effectLst/>
                          <a:latin typeface="Calibri" panose="020F0502020204030204" pitchFamily="34" charset="0"/>
                          <a:ea typeface="Calibri" panose="020F0502020204030204" pitchFamily="34" charset="0"/>
                          <a:cs typeface="Calibri" panose="020F0502020204030204" pitchFamily="34" charset="0"/>
                        </a:rPr>
                        <a:t>E</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VU</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Jez. Karpino [Jasnowski 1962];</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579">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5</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Carex pulicaris</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Turzyca pchla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Och.śc.</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E</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dirty="0">
                          <a:effectLst/>
                          <a:latin typeface="Calibri" panose="020F0502020204030204" pitchFamily="34" charset="0"/>
                          <a:ea typeface="Calibri" panose="020F0502020204030204" pitchFamily="34" charset="0"/>
                          <a:cs typeface="Calibri" panose="020F0502020204030204" pitchFamily="34" charset="0"/>
                        </a:rPr>
                        <a:t>EN</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Pilchowo, Goślice [Müller 1911];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579">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6</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Dianthus armeria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Goździk kosmaty</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Och.śc.</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E</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dirty="0">
                          <a:effectLst/>
                          <a:latin typeface="Calibri" panose="020F0502020204030204" pitchFamily="34" charset="0"/>
                          <a:ea typeface="Calibri" panose="020F0502020204030204" pitchFamily="34" charset="0"/>
                          <a:cs typeface="Calibri" panose="020F0502020204030204" pitchFamily="34" charset="0"/>
                        </a:rPr>
                        <a:t>-</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Las Policki [Muller 1911]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412">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7</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Dianthus superbus</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Goździk pyszny</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Och.śc.</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E</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VU</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pl-PL" sz="900" dirty="0">
                          <a:effectLst/>
                          <a:latin typeface="Calibri" panose="020F0502020204030204" pitchFamily="34" charset="0"/>
                          <a:ea typeface="Calibri" panose="020F0502020204030204" pitchFamily="34" charset="0"/>
                          <a:cs typeface="Calibri" panose="020F0502020204030204" pitchFamily="34" charset="0"/>
                        </a:rPr>
                        <a:t>Nowa Jasienica [</a:t>
                      </a:r>
                      <a:r>
                        <a:rPr lang="pl-PL" sz="900" dirty="0" err="1">
                          <a:effectLst/>
                          <a:latin typeface="Calibri" panose="020F0502020204030204" pitchFamily="34" charset="0"/>
                          <a:ea typeface="Calibri" panose="020F0502020204030204" pitchFamily="34" charset="0"/>
                          <a:cs typeface="Calibri" panose="020F0502020204030204" pitchFamily="34" charset="0"/>
                        </a:rPr>
                        <a:t>Jasnowski</a:t>
                      </a:r>
                      <a:r>
                        <a:rPr lang="pl-PL" sz="900" dirty="0">
                          <a:effectLst/>
                          <a:latin typeface="Calibri" panose="020F0502020204030204" pitchFamily="34" charset="0"/>
                          <a:ea typeface="Calibri" panose="020F0502020204030204" pitchFamily="34" charset="0"/>
                          <a:cs typeface="Calibri" panose="020F0502020204030204" pitchFamily="34" charset="0"/>
                        </a:rPr>
                        <a:t> 1962];</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412">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8</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Diphasiastrum complanatum</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Widlicz spłaszczony</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Och.cz.</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V</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VU</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pl-PL" sz="900" dirty="0">
                          <a:effectLst/>
                          <a:latin typeface="Calibri" panose="020F0502020204030204" pitchFamily="34" charset="0"/>
                          <a:ea typeface="Calibri" panose="020F0502020204030204" pitchFamily="34" charset="0"/>
                          <a:cs typeface="Calibri" panose="020F0502020204030204" pitchFamily="34" charset="0"/>
                        </a:rPr>
                        <a:t>Tanowo [</a:t>
                      </a:r>
                      <a:r>
                        <a:rPr lang="pl-PL" sz="900" dirty="0" err="1">
                          <a:effectLst/>
                          <a:latin typeface="Calibri" panose="020F0502020204030204" pitchFamily="34" charset="0"/>
                          <a:ea typeface="Calibri" panose="020F0502020204030204" pitchFamily="34" charset="0"/>
                          <a:cs typeface="Calibri" panose="020F0502020204030204" pitchFamily="34" charset="0"/>
                        </a:rPr>
                        <a:t>Holzfuss</a:t>
                      </a:r>
                      <a:r>
                        <a:rPr lang="pl-PL" sz="900" dirty="0">
                          <a:effectLst/>
                          <a:latin typeface="Calibri" panose="020F0502020204030204" pitchFamily="34" charset="0"/>
                          <a:ea typeface="Calibri" panose="020F0502020204030204" pitchFamily="34" charset="0"/>
                          <a:cs typeface="Calibri" panose="020F0502020204030204" pitchFamily="34" charset="0"/>
                        </a:rPr>
                        <a:t> 1933]</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412">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9</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Eleocharis acicularis</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Ponikło igłowate</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(R)</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pl-PL" sz="900" dirty="0">
                          <a:effectLst/>
                          <a:latin typeface="Calibri" panose="020F0502020204030204" pitchFamily="34" charset="0"/>
                          <a:ea typeface="Calibri" panose="020F0502020204030204" pitchFamily="34" charset="0"/>
                          <a:cs typeface="Calibri" panose="020F0502020204030204" pitchFamily="34" charset="0"/>
                        </a:rPr>
                        <a:t>Jasienica [Żukowski 1965];</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412">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10</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Eleocharis quinqueflora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Ponikło skąpokwiatowe</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(R)</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VU</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pl-PL" sz="900" dirty="0">
                          <a:effectLst/>
                          <a:latin typeface="Calibri" panose="020F0502020204030204" pitchFamily="34" charset="0"/>
                          <a:ea typeface="Calibri" panose="020F0502020204030204" pitchFamily="34" charset="0"/>
                          <a:cs typeface="Calibri" panose="020F0502020204030204" pitchFamily="34" charset="0"/>
                        </a:rPr>
                        <a:t>Pilchowo [Muller 1911]</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412">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11</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Epipactis palustris</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Kruszczyk błotny</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Och.ś.</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V</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NT</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pl-PL" sz="900" dirty="0">
                          <a:effectLst/>
                          <a:latin typeface="Calibri" panose="020F0502020204030204" pitchFamily="34" charset="0"/>
                          <a:ea typeface="Calibri" panose="020F0502020204030204" pitchFamily="34" charset="0"/>
                          <a:cs typeface="Calibri" panose="020F0502020204030204" pitchFamily="34" charset="0"/>
                        </a:rPr>
                        <a:t>Tanowo, Nowa Jasienica [</a:t>
                      </a:r>
                      <a:r>
                        <a:rPr lang="pl-PL" sz="900" dirty="0" err="1">
                          <a:effectLst/>
                          <a:latin typeface="Calibri" panose="020F0502020204030204" pitchFamily="34" charset="0"/>
                          <a:ea typeface="Calibri" panose="020F0502020204030204" pitchFamily="34" charset="0"/>
                          <a:cs typeface="Calibri" panose="020F0502020204030204" pitchFamily="34" charset="0"/>
                        </a:rPr>
                        <a:t>Jasnowski</a:t>
                      </a:r>
                      <a:r>
                        <a:rPr lang="pl-PL" sz="900" dirty="0">
                          <a:effectLst/>
                          <a:latin typeface="Calibri" panose="020F0502020204030204" pitchFamily="34" charset="0"/>
                          <a:ea typeface="Calibri" panose="020F0502020204030204" pitchFamily="34" charset="0"/>
                          <a:cs typeface="Calibri" panose="020F0502020204030204" pitchFamily="34" charset="0"/>
                        </a:rPr>
                        <a:t> 1962];</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412">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12</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Eriophorum gracile</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Wełnianka delikatna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Och.ś.</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E</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EN</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pl-PL" sz="900" dirty="0">
                          <a:effectLst/>
                          <a:latin typeface="Calibri" panose="020F0502020204030204" pitchFamily="34" charset="0"/>
                          <a:ea typeface="Calibri" panose="020F0502020204030204" pitchFamily="34" charset="0"/>
                          <a:cs typeface="Calibri" panose="020F0502020204030204" pitchFamily="34" charset="0"/>
                        </a:rPr>
                        <a:t>Goślice [Müller 1911];</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412">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13</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Gentiana pneumonanthe</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Goryczka wąskolistna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Och.ś.</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E</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VU</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pl-PL" sz="900" dirty="0">
                          <a:effectLst/>
                          <a:latin typeface="Calibri" panose="020F0502020204030204" pitchFamily="34" charset="0"/>
                          <a:ea typeface="Calibri" panose="020F0502020204030204" pitchFamily="34" charset="0"/>
                          <a:cs typeface="Calibri" panose="020F0502020204030204" pitchFamily="34" charset="0"/>
                        </a:rPr>
                        <a:t>Jasienica [Müller 1911];</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4232">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14</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Helosciadium repens</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Pęczyna błotna (selery błotne)</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Och.śc.</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V</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CR</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pl-PL" sz="900" dirty="0">
                          <a:effectLst/>
                          <a:latin typeface="Calibri" panose="020F0502020204030204" pitchFamily="34" charset="0"/>
                          <a:ea typeface="Calibri" panose="020F0502020204030204" pitchFamily="34" charset="0"/>
                          <a:cs typeface="Calibri" panose="020F0502020204030204" pitchFamily="34" charset="0"/>
                        </a:rPr>
                        <a:t>jez. Czarne nad </a:t>
                      </a:r>
                      <a:r>
                        <a:rPr lang="pl-PL" sz="900" dirty="0" err="1">
                          <a:effectLst/>
                          <a:latin typeface="Calibri" panose="020F0502020204030204" pitchFamily="34" charset="0"/>
                          <a:ea typeface="Calibri" panose="020F0502020204030204" pitchFamily="34" charset="0"/>
                          <a:cs typeface="Calibri" panose="020F0502020204030204" pitchFamily="34" charset="0"/>
                        </a:rPr>
                        <a:t>Gunicą</a:t>
                      </a:r>
                      <a:r>
                        <a:rPr lang="pl-PL" sz="900" dirty="0">
                          <a:effectLst/>
                          <a:latin typeface="Calibri" panose="020F0502020204030204" pitchFamily="34" charset="0"/>
                          <a:ea typeface="Calibri" panose="020F0502020204030204" pitchFamily="34" charset="0"/>
                          <a:cs typeface="Calibri" panose="020F0502020204030204" pitchFamily="34" charset="0"/>
                        </a:rPr>
                        <a:t> [</a:t>
                      </a:r>
                      <a:r>
                        <a:rPr lang="pl-PL" sz="900" dirty="0" err="1">
                          <a:effectLst/>
                          <a:latin typeface="Calibri" panose="020F0502020204030204" pitchFamily="34" charset="0"/>
                          <a:ea typeface="Calibri" panose="020F0502020204030204" pitchFamily="34" charset="0"/>
                          <a:cs typeface="Calibri" panose="020F0502020204030204" pitchFamily="34" charset="0"/>
                        </a:rPr>
                        <a:t>Jasnowski</a:t>
                      </a:r>
                      <a:r>
                        <a:rPr lang="pl-PL" sz="900" dirty="0">
                          <a:effectLst/>
                          <a:latin typeface="Calibri" panose="020F0502020204030204" pitchFamily="34" charset="0"/>
                          <a:ea typeface="Calibri" panose="020F0502020204030204" pitchFamily="34" charset="0"/>
                          <a:cs typeface="Calibri" panose="020F0502020204030204" pitchFamily="34" charset="0"/>
                        </a:rPr>
                        <a:t> 1962]; Mokradła nad </a:t>
                      </a:r>
                      <a:r>
                        <a:rPr lang="pl-PL" sz="900" dirty="0" err="1">
                          <a:effectLst/>
                          <a:latin typeface="Calibri" panose="020F0502020204030204" pitchFamily="34" charset="0"/>
                          <a:ea typeface="Calibri" panose="020F0502020204030204" pitchFamily="34" charset="0"/>
                          <a:cs typeface="Calibri" panose="020F0502020204030204" pitchFamily="34" charset="0"/>
                        </a:rPr>
                        <a:t>Gunicą</a:t>
                      </a:r>
                      <a:r>
                        <a:rPr lang="pl-PL" sz="900" dirty="0">
                          <a:effectLst/>
                          <a:latin typeface="Calibri" panose="020F0502020204030204" pitchFamily="34" charset="0"/>
                          <a:ea typeface="Calibri" panose="020F0502020204030204" pitchFamily="34" charset="0"/>
                          <a:cs typeface="Calibri" panose="020F0502020204030204" pitchFamily="34" charset="0"/>
                        </a:rPr>
                        <a:t>, okolice oddz. 677 - grunty wsi Tanowo [waloryzacja 2001] – bardzo wątpliwe, nie potwierdzone już w latach 90. XX wieku [!]</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579">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15</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Lilium martagon</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Lilia złotogłów</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Och.ś.</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V</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pl-PL" sz="900" dirty="0">
                          <a:effectLst/>
                          <a:latin typeface="Calibri" panose="020F0502020204030204" pitchFamily="34" charset="0"/>
                          <a:ea typeface="Calibri" panose="020F0502020204030204" pitchFamily="34" charset="0"/>
                          <a:cs typeface="Calibri" panose="020F0502020204030204" pitchFamily="34" charset="0"/>
                        </a:rPr>
                        <a:t>Pilchowo [Müller 1911];</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412">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16</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Liparis loeselii</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Lipiennik Loesela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Och.ś.</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E</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VU</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900" dirty="0" err="1">
                          <a:effectLst/>
                          <a:latin typeface="Calibri" panose="020F0502020204030204" pitchFamily="34" charset="0"/>
                          <a:ea typeface="Calibri" panose="020F0502020204030204" pitchFamily="34" charset="0"/>
                          <a:cs typeface="Calibri" panose="020F0502020204030204" pitchFamily="34" charset="0"/>
                        </a:rPr>
                        <a:t>Pilchowo</a:t>
                      </a:r>
                      <a:r>
                        <a:rPr lang="en-US" sz="900" dirty="0">
                          <a:effectLst/>
                          <a:latin typeface="Calibri" panose="020F0502020204030204" pitchFamily="34" charset="0"/>
                          <a:ea typeface="Calibri" panose="020F0502020204030204" pitchFamily="34" charset="0"/>
                          <a:cs typeface="Calibri" panose="020F0502020204030204" pitchFamily="34" charset="0"/>
                        </a:rPr>
                        <a:t> (</a:t>
                      </a:r>
                      <a:r>
                        <a:rPr lang="en-US" sz="900" dirty="0" err="1">
                          <a:effectLst/>
                          <a:latin typeface="Calibri" panose="020F0502020204030204" pitchFamily="34" charset="0"/>
                          <a:ea typeface="Calibri" panose="020F0502020204030204" pitchFamily="34" charset="0"/>
                          <a:cs typeface="Calibri" panose="020F0502020204030204" pitchFamily="34" charset="0"/>
                        </a:rPr>
                        <a:t>Polchower</a:t>
                      </a:r>
                      <a:r>
                        <a:rPr lang="en-US" sz="900" dirty="0">
                          <a:effectLst/>
                          <a:latin typeface="Calibri" panose="020F0502020204030204" pitchFamily="34" charset="0"/>
                          <a:ea typeface="Calibri" panose="020F0502020204030204" pitchFamily="34" charset="0"/>
                          <a:cs typeface="Calibri" panose="020F0502020204030204" pitchFamily="34" charset="0"/>
                        </a:rPr>
                        <a:t> See), </a:t>
                      </a:r>
                      <a:r>
                        <a:rPr lang="en-US" sz="900" dirty="0" err="1">
                          <a:effectLst/>
                          <a:latin typeface="Calibri" panose="020F0502020204030204" pitchFamily="34" charset="0"/>
                          <a:ea typeface="Calibri" panose="020F0502020204030204" pitchFamily="34" charset="0"/>
                          <a:cs typeface="Calibri" panose="020F0502020204030204" pitchFamily="34" charset="0"/>
                        </a:rPr>
                        <a:t>Przęsocin</a:t>
                      </a:r>
                      <a:r>
                        <a:rPr lang="en-US" sz="900" dirty="0">
                          <a:effectLst/>
                          <a:latin typeface="Calibri" panose="020F0502020204030204" pitchFamily="34" charset="0"/>
                          <a:ea typeface="Calibri" panose="020F0502020204030204" pitchFamily="34" charset="0"/>
                          <a:cs typeface="Calibri" panose="020F0502020204030204" pitchFamily="34" charset="0"/>
                        </a:rPr>
                        <a:t> [Müller 1911];</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412">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17</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Lycopodiella inundata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Widłaczek torfowy</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Och.ś.</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V</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EN</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pl-PL" sz="900" dirty="0">
                          <a:effectLst/>
                          <a:latin typeface="Calibri" panose="020F0502020204030204" pitchFamily="34" charset="0"/>
                          <a:ea typeface="Calibri" panose="020F0502020204030204" pitchFamily="34" charset="0"/>
                          <a:cs typeface="Calibri" panose="020F0502020204030204" pitchFamily="34" charset="0"/>
                        </a:rPr>
                        <a:t>Pilchowo [</a:t>
                      </a:r>
                      <a:r>
                        <a:rPr lang="pl-PL" sz="900" dirty="0" err="1">
                          <a:effectLst/>
                          <a:latin typeface="Calibri" panose="020F0502020204030204" pitchFamily="34" charset="0"/>
                          <a:ea typeface="Calibri" panose="020F0502020204030204" pitchFamily="34" charset="0"/>
                          <a:cs typeface="Calibri" panose="020F0502020204030204" pitchFamily="34" charset="0"/>
                        </a:rPr>
                        <a:t>Holzfuss</a:t>
                      </a:r>
                      <a:r>
                        <a:rPr lang="pl-PL" sz="900" dirty="0">
                          <a:effectLst/>
                          <a:latin typeface="Calibri" panose="020F0502020204030204" pitchFamily="34" charset="0"/>
                          <a:ea typeface="Calibri" panose="020F0502020204030204" pitchFamily="34" charset="0"/>
                          <a:cs typeface="Calibri" panose="020F0502020204030204" pitchFamily="34" charset="0"/>
                        </a:rPr>
                        <a:t> 1933]</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412">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18</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Hammarbya paludosa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Wątlik błotny</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Och.ś.</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E</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EN</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900" dirty="0" err="1">
                          <a:effectLst/>
                          <a:latin typeface="Calibri" panose="020F0502020204030204" pitchFamily="34" charset="0"/>
                          <a:ea typeface="Calibri" panose="020F0502020204030204" pitchFamily="34" charset="0"/>
                          <a:cs typeface="Calibri" panose="020F0502020204030204" pitchFamily="34" charset="0"/>
                        </a:rPr>
                        <a:t>Przęsocin</a:t>
                      </a:r>
                      <a:r>
                        <a:rPr lang="en-US" sz="900" dirty="0">
                          <a:effectLst/>
                          <a:latin typeface="Calibri" panose="020F0502020204030204" pitchFamily="34" charset="0"/>
                          <a:ea typeface="Calibri" panose="020F0502020204030204" pitchFamily="34" charset="0"/>
                          <a:cs typeface="Calibri" panose="020F0502020204030204" pitchFamily="34" charset="0"/>
                        </a:rPr>
                        <a:t> (</a:t>
                      </a:r>
                      <a:r>
                        <a:rPr lang="en-US" sz="900" dirty="0" err="1">
                          <a:effectLst/>
                          <a:latin typeface="Calibri" panose="020F0502020204030204" pitchFamily="34" charset="0"/>
                          <a:ea typeface="Calibri" panose="020F0502020204030204" pitchFamily="34" charset="0"/>
                          <a:cs typeface="Calibri" panose="020F0502020204030204" pitchFamily="34" charset="0"/>
                        </a:rPr>
                        <a:t>Neuendorfer</a:t>
                      </a:r>
                      <a:r>
                        <a:rPr lang="en-US" sz="900" dirty="0">
                          <a:effectLst/>
                          <a:latin typeface="Calibri" panose="020F0502020204030204" pitchFamily="34" charset="0"/>
                          <a:ea typeface="Calibri" panose="020F0502020204030204" pitchFamily="34" charset="0"/>
                          <a:cs typeface="Calibri" panose="020F0502020204030204" pitchFamily="34" charset="0"/>
                        </a:rPr>
                        <a:t> Moor </a:t>
                      </a:r>
                      <a:r>
                        <a:rPr lang="en-US" sz="900" dirty="0" err="1">
                          <a:effectLst/>
                          <a:latin typeface="Calibri" panose="020F0502020204030204" pitchFamily="34" charset="0"/>
                          <a:ea typeface="Calibri" panose="020F0502020204030204" pitchFamily="34" charset="0"/>
                          <a:cs typeface="Calibri" panose="020F0502020204030204" pitchFamily="34" charset="0"/>
                        </a:rPr>
                        <a:t>bei</a:t>
                      </a:r>
                      <a:r>
                        <a:rPr lang="en-US" sz="900" dirty="0">
                          <a:effectLst/>
                          <a:latin typeface="Calibri" panose="020F0502020204030204" pitchFamily="34" charset="0"/>
                          <a:ea typeface="Calibri" panose="020F0502020204030204" pitchFamily="34" charset="0"/>
                          <a:cs typeface="Calibri" panose="020F0502020204030204" pitchFamily="34" charset="0"/>
                        </a:rPr>
                        <a:t> </a:t>
                      </a:r>
                      <a:r>
                        <a:rPr lang="en-US" sz="900" dirty="0" err="1">
                          <a:effectLst/>
                          <a:latin typeface="Calibri" panose="020F0502020204030204" pitchFamily="34" charset="0"/>
                          <a:ea typeface="Calibri" panose="020F0502020204030204" pitchFamily="34" charset="0"/>
                          <a:cs typeface="Calibri" panose="020F0502020204030204" pitchFamily="34" charset="0"/>
                        </a:rPr>
                        <a:t>Vogelsang</a:t>
                      </a:r>
                      <a:r>
                        <a:rPr lang="en-US" sz="900" dirty="0">
                          <a:effectLst/>
                          <a:latin typeface="Calibri" panose="020F0502020204030204" pitchFamily="34" charset="0"/>
                          <a:ea typeface="Calibri" panose="020F0502020204030204" pitchFamily="34" charset="0"/>
                          <a:cs typeface="Calibri" panose="020F0502020204030204" pitchFamily="34" charset="0"/>
                        </a:rPr>
                        <a:t>) [</a:t>
                      </a:r>
                      <a:r>
                        <a:rPr lang="en-US" sz="900" dirty="0" err="1">
                          <a:effectLst/>
                          <a:latin typeface="Calibri" panose="020F0502020204030204" pitchFamily="34" charset="0"/>
                          <a:ea typeface="Calibri" panose="020F0502020204030204" pitchFamily="34" charset="0"/>
                          <a:cs typeface="Calibri" panose="020F0502020204030204" pitchFamily="34" charset="0"/>
                        </a:rPr>
                        <a:t>Holzfuss</a:t>
                      </a:r>
                      <a:r>
                        <a:rPr lang="en-US" sz="900" dirty="0">
                          <a:effectLst/>
                          <a:latin typeface="Calibri" panose="020F0502020204030204" pitchFamily="34" charset="0"/>
                          <a:ea typeface="Calibri" panose="020F0502020204030204" pitchFamily="34" charset="0"/>
                          <a:cs typeface="Calibri" panose="020F0502020204030204" pitchFamily="34" charset="0"/>
                        </a:rPr>
                        <a:t> 1925];</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412">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19</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Pulmonaria angustifolia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Miodunka wąskolistna</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V</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VU</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pl-PL" sz="900" dirty="0">
                          <a:effectLst/>
                          <a:latin typeface="Calibri" panose="020F0502020204030204" pitchFamily="34" charset="0"/>
                          <a:ea typeface="Calibri" panose="020F0502020204030204" pitchFamily="34" charset="0"/>
                          <a:cs typeface="Calibri" panose="020F0502020204030204" pitchFamily="34" charset="0"/>
                        </a:rPr>
                        <a:t>Pilchowo [Müller 1911];</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579">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20</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Viola mirabilis</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Fiołek przedziwny</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a:effectLst/>
                          <a:latin typeface="Calibri" panose="020F0502020204030204" pitchFamily="34" charset="0"/>
                          <a:ea typeface="Calibri" panose="020F0502020204030204" pitchFamily="34" charset="0"/>
                          <a:cs typeface="Calibri" panose="020F0502020204030204" pitchFamily="34" charset="0"/>
                        </a:rPr>
                        <a:t>-</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R</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pl-PL" sz="900" b="1">
                          <a:effectLst/>
                          <a:latin typeface="Calibri" panose="020F0502020204030204" pitchFamily="34" charset="0"/>
                          <a:ea typeface="Calibri" panose="020F0502020204030204" pitchFamily="34" charset="0"/>
                          <a:cs typeface="Calibri" panose="020F0502020204030204" pitchFamily="34" charset="0"/>
                        </a:rPr>
                        <a:t>-</a:t>
                      </a:r>
                      <a:endParaRPr lang="pl-PL" sz="90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pl-PL" sz="900" dirty="0">
                          <a:effectLst/>
                          <a:latin typeface="Calibri" panose="020F0502020204030204" pitchFamily="34" charset="0"/>
                          <a:ea typeface="Calibri" panose="020F0502020204030204" pitchFamily="34" charset="0"/>
                          <a:cs typeface="Calibri" panose="020F0502020204030204" pitchFamily="34" charset="0"/>
                        </a:rPr>
                        <a:t>Tanowo [Müller 1911];</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9148" marR="491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 name="Obraz 6"/>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544"/>
            <a:ext cx="5759450" cy="604520"/>
          </a:xfrm>
          <a:prstGeom prst="rect">
            <a:avLst/>
          </a:prstGeom>
          <a:noFill/>
        </p:spPr>
      </p:pic>
    </p:spTree>
    <p:extLst>
      <p:ext uri="{BB962C8B-B14F-4D97-AF65-F5344CB8AC3E}">
        <p14:creationId xmlns:p14="http://schemas.microsoft.com/office/powerpoint/2010/main" val="1743865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4"/>
          <p:cNvSpPr>
            <a:spLocks noGrp="1"/>
          </p:cNvSpPr>
          <p:nvPr>
            <p:ph type="title"/>
          </p:nvPr>
        </p:nvSpPr>
        <p:spPr>
          <a:xfrm>
            <a:off x="26462" y="493847"/>
            <a:ext cx="9108504" cy="575668"/>
          </a:xfrm>
        </p:spPr>
        <p:txBody>
          <a:bodyPr rtlCol="0">
            <a:normAutofit/>
          </a:bodyPr>
          <a:lstStyle/>
          <a:p>
            <a:pPr eaLnBrk="1" fontAlgn="auto" hangingPunct="1">
              <a:spcAft>
                <a:spcPts val="0"/>
              </a:spcAft>
              <a:defRPr/>
            </a:pPr>
            <a:r>
              <a:rPr lang="pl-PL" sz="1800" b="1" dirty="0" smtClean="0">
                <a:solidFill>
                  <a:schemeClr val="tx2">
                    <a:lumMod val="60000"/>
                    <a:lumOff val="40000"/>
                  </a:schemeClr>
                </a:solidFill>
              </a:rPr>
              <a:t>ZABUDOWA HARMONIJNA UKŁADÓW MIEJSKICH</a:t>
            </a:r>
            <a:endParaRPr lang="pl-PL" sz="1800" b="1" dirty="0">
              <a:solidFill>
                <a:schemeClr val="tx2">
                  <a:lumMod val="60000"/>
                  <a:lumOff val="40000"/>
                </a:schemeClr>
              </a:solidFill>
            </a:endParaRPr>
          </a:p>
        </p:txBody>
      </p:sp>
      <p:sp>
        <p:nvSpPr>
          <p:cNvPr id="6" name="Symbol zastępczy tekstu 5"/>
          <p:cNvSpPr>
            <a:spLocks noGrp="1"/>
          </p:cNvSpPr>
          <p:nvPr>
            <p:ph type="body" idx="1"/>
          </p:nvPr>
        </p:nvSpPr>
        <p:spPr>
          <a:xfrm>
            <a:off x="327978" y="1012209"/>
            <a:ext cx="5472113" cy="360363"/>
          </a:xfrm>
        </p:spPr>
        <p:txBody>
          <a:bodyPr rtlCol="0">
            <a:noAutofit/>
          </a:bodyPr>
          <a:lstStyle/>
          <a:p>
            <a:pPr eaLnBrk="1" fontAlgn="auto" hangingPunct="1">
              <a:spcAft>
                <a:spcPts val="0"/>
              </a:spcAft>
              <a:buFont typeface="Arial" panose="020B0604020202020204" pitchFamily="34" charset="0"/>
              <a:buNone/>
              <a:defRPr/>
            </a:pPr>
            <a:r>
              <a:rPr lang="pl-PL" sz="1400" b="0" dirty="0">
                <a:latin typeface="+mj-lt"/>
              </a:rPr>
              <a:t>f</a:t>
            </a:r>
            <a:r>
              <a:rPr lang="pl-PL" sz="1400" b="0" dirty="0" smtClean="0">
                <a:latin typeface="+mj-lt"/>
              </a:rPr>
              <a:t>asady zabudowy mieszkalnej ul. Odrzańska, Police</a:t>
            </a:r>
            <a:endParaRPr lang="pl-PL" sz="1400" b="0" dirty="0">
              <a:latin typeface="+mj-lt"/>
            </a:endParaRPr>
          </a:p>
        </p:txBody>
      </p:sp>
      <p:pic>
        <p:nvPicPr>
          <p:cNvPr id="16" name="Symbol zastępczy zawartości 10" descr="20190513_130717.jpg"/>
          <p:cNvPicPr>
            <a:picLocks noGrp="1" noChangeAspect="1"/>
          </p:cNvPicPr>
          <p:nvPr>
            <p:ph sz="half" idx="2"/>
          </p:nvPr>
        </p:nvPicPr>
        <p:blipFill>
          <a:blip r:embed="rId2" cstate="print"/>
          <a:stretch>
            <a:fillRect/>
          </a:stretch>
        </p:blipFill>
        <p:spPr>
          <a:xfrm>
            <a:off x="355402" y="3895803"/>
            <a:ext cx="4040188" cy="2272388"/>
          </a:xfrm>
          <a:prstGeom prst="roundRect">
            <a:avLst>
              <a:gd name="adj" fmla="val 8594"/>
            </a:avLst>
          </a:prstGeom>
          <a:solidFill>
            <a:srgbClr val="FFFFFF">
              <a:shade val="85000"/>
            </a:srgbClr>
          </a:solidFill>
          <a:effectLst/>
        </p:spPr>
      </p:pic>
      <p:sp>
        <p:nvSpPr>
          <p:cNvPr id="8" name="Symbol zastępczy tekstu 7"/>
          <p:cNvSpPr>
            <a:spLocks noGrp="1"/>
          </p:cNvSpPr>
          <p:nvPr>
            <p:ph type="body" sz="quarter" idx="3"/>
          </p:nvPr>
        </p:nvSpPr>
        <p:spPr>
          <a:xfrm>
            <a:off x="1096959" y="6171462"/>
            <a:ext cx="7127875" cy="639762"/>
          </a:xfrm>
        </p:spPr>
        <p:txBody>
          <a:bodyPr rtlCol="0">
            <a:noAutofit/>
          </a:bodyPr>
          <a:lstStyle/>
          <a:p>
            <a:pPr algn="ctr" eaLnBrk="1" fontAlgn="auto" hangingPunct="1">
              <a:spcAft>
                <a:spcPts val="0"/>
              </a:spcAft>
              <a:buFont typeface="Arial" panose="020B0604020202020204" pitchFamily="34" charset="0"/>
              <a:buNone/>
              <a:defRPr/>
            </a:pPr>
            <a:r>
              <a:rPr lang="pl-PL" sz="2000" b="0" dirty="0" smtClean="0">
                <a:solidFill>
                  <a:schemeClr val="tx1">
                    <a:lumMod val="85000"/>
                    <a:lumOff val="15000"/>
                  </a:schemeClr>
                </a:solidFill>
                <a:latin typeface="+mj-lt"/>
              </a:rPr>
              <a:t>Przykłady zachowanej zabudowy miejsko-wiejskiej harmonijnej</a:t>
            </a:r>
            <a:endParaRPr lang="pl-PL" sz="2000" b="0" dirty="0">
              <a:solidFill>
                <a:schemeClr val="tx1">
                  <a:lumMod val="85000"/>
                  <a:lumOff val="15000"/>
                </a:schemeClr>
              </a:solidFill>
              <a:latin typeface="+mj-lt"/>
            </a:endParaRPr>
          </a:p>
        </p:txBody>
      </p:sp>
      <p:pic>
        <p:nvPicPr>
          <p:cNvPr id="12" name="Symbol zastępczy zawartości 10" descr="20190513_130717.jpg"/>
          <p:cNvPicPr>
            <a:picLocks noGrp="1" noChangeAspect="1"/>
          </p:cNvPicPr>
          <p:nvPr>
            <p:ph sz="quarter" idx="4"/>
          </p:nvPr>
        </p:nvPicPr>
        <p:blipFill>
          <a:blip r:embed="rId3" cstate="print"/>
          <a:stretch>
            <a:fillRect/>
          </a:stretch>
        </p:blipFill>
        <p:spPr>
          <a:xfrm>
            <a:off x="4914631" y="3895803"/>
            <a:ext cx="4041775" cy="2273993"/>
          </a:xfrm>
          <a:prstGeom prst="roundRect">
            <a:avLst>
              <a:gd name="adj" fmla="val 8594"/>
            </a:avLst>
          </a:prstGeom>
          <a:solidFill>
            <a:srgbClr val="FFFFFF">
              <a:shade val="85000"/>
            </a:srgbClr>
          </a:solidFill>
          <a:effectLst/>
        </p:spPr>
      </p:pic>
      <p:pic>
        <p:nvPicPr>
          <p:cNvPr id="11" name="Symbol zastępczy zawartości 10" descr="20190513_130717.jpg"/>
          <p:cNvPicPr>
            <a:picLocks noGrp="1" noChangeAspect="1"/>
          </p:cNvPicPr>
          <p:nvPr>
            <p:ph sz="half" idx="4294967295"/>
          </p:nvPr>
        </p:nvPicPr>
        <p:blipFill>
          <a:blip r:embed="rId4" cstate="print"/>
          <a:stretch>
            <a:fillRect/>
          </a:stretch>
        </p:blipFill>
        <p:spPr>
          <a:xfrm>
            <a:off x="181061" y="1443020"/>
            <a:ext cx="5041900" cy="2449512"/>
          </a:xfrm>
          <a:prstGeom prst="roundRect">
            <a:avLst>
              <a:gd name="adj" fmla="val 8594"/>
            </a:avLst>
          </a:prstGeom>
          <a:solidFill>
            <a:srgbClr val="FFFFFF">
              <a:shade val="85000"/>
            </a:srgbClr>
          </a:solidFill>
          <a:effectLst/>
        </p:spPr>
      </p:pic>
      <p:sp>
        <p:nvSpPr>
          <p:cNvPr id="14" name="Symbol zastępczy tekstu 5"/>
          <p:cNvSpPr txBox="1">
            <a:spLocks/>
          </p:cNvSpPr>
          <p:nvPr/>
        </p:nvSpPr>
        <p:spPr>
          <a:xfrm>
            <a:off x="539552" y="6118585"/>
            <a:ext cx="3671888" cy="347239"/>
          </a:xfrm>
          <a:prstGeom prst="rect">
            <a:avLst/>
          </a:prstGeom>
        </p:spPr>
        <p:txBody>
          <a:bodyPr anchor="b"/>
          <a:lstStyle/>
          <a:p>
            <a:pPr algn="ctr" eaLnBrk="1" fontAlgn="auto" hangingPunct="1">
              <a:spcBef>
                <a:spcPct val="20000"/>
              </a:spcBef>
              <a:spcAft>
                <a:spcPts val="0"/>
              </a:spcAft>
              <a:buFont typeface="Arial" pitchFamily="34" charset="0"/>
              <a:buNone/>
              <a:defRPr/>
            </a:pPr>
            <a:r>
              <a:rPr lang="pl-PL" sz="1400" dirty="0">
                <a:latin typeface="+mj-lt"/>
                <a:cs typeface="+mn-cs"/>
              </a:rPr>
              <a:t>ul. Mazurska, widok w kierunku wieży kościelnej</a:t>
            </a:r>
          </a:p>
        </p:txBody>
      </p:sp>
      <p:pic>
        <p:nvPicPr>
          <p:cNvPr id="18" name="Obraz 17" descr="20190801_150217.jpg"/>
          <p:cNvPicPr>
            <a:picLocks noChangeAspect="1"/>
          </p:cNvPicPr>
          <p:nvPr/>
        </p:nvPicPr>
        <p:blipFill>
          <a:blip r:embed="rId5" cstate="print"/>
          <a:stretch>
            <a:fillRect/>
          </a:stretch>
        </p:blipFill>
        <p:spPr>
          <a:xfrm>
            <a:off x="5338649" y="1079314"/>
            <a:ext cx="3579889" cy="2013688"/>
          </a:xfrm>
          <a:prstGeom prst="roundRect">
            <a:avLst/>
          </a:prstGeom>
        </p:spPr>
      </p:pic>
      <p:sp>
        <p:nvSpPr>
          <p:cNvPr id="19" name="Symbol zastępczy tekstu 5"/>
          <p:cNvSpPr txBox="1">
            <a:spLocks/>
          </p:cNvSpPr>
          <p:nvPr/>
        </p:nvSpPr>
        <p:spPr>
          <a:xfrm>
            <a:off x="5291138" y="3276571"/>
            <a:ext cx="3852862" cy="639763"/>
          </a:xfrm>
          <a:prstGeom prst="rect">
            <a:avLst/>
          </a:prstGeom>
        </p:spPr>
        <p:txBody>
          <a:bodyPr anchor="b"/>
          <a:lstStyle/>
          <a:p>
            <a:pPr algn="just" eaLnBrk="1" fontAlgn="auto" hangingPunct="1">
              <a:spcBef>
                <a:spcPct val="20000"/>
              </a:spcBef>
              <a:spcAft>
                <a:spcPts val="0"/>
              </a:spcAft>
              <a:buFont typeface="Arial" pitchFamily="34" charset="0"/>
              <a:buNone/>
              <a:defRPr/>
            </a:pPr>
            <a:r>
              <a:rPr lang="pl-PL" sz="1400" dirty="0">
                <a:latin typeface="+mj-lt"/>
                <a:cs typeface="+mn-cs"/>
              </a:rPr>
              <a:t>zespoły zabudowy przy ul. Wyszyńskiego</a:t>
            </a:r>
          </a:p>
          <a:p>
            <a:pPr algn="just" eaLnBrk="1" fontAlgn="auto" hangingPunct="1">
              <a:spcBef>
                <a:spcPct val="20000"/>
              </a:spcBef>
              <a:spcAft>
                <a:spcPts val="0"/>
              </a:spcAft>
              <a:buFont typeface="Arial" pitchFamily="34" charset="0"/>
              <a:buNone/>
              <a:defRPr/>
            </a:pPr>
            <a:r>
              <a:rPr lang="pl-PL" sz="1400" dirty="0">
                <a:latin typeface="+mj-lt"/>
                <a:cs typeface="+mn-cs"/>
              </a:rPr>
              <a:t>w Policach jako kontynuacja ciągów zabudowy</a:t>
            </a:r>
          </a:p>
          <a:p>
            <a:pPr algn="just" eaLnBrk="1" fontAlgn="auto" hangingPunct="1">
              <a:spcBef>
                <a:spcPct val="20000"/>
              </a:spcBef>
              <a:spcAft>
                <a:spcPts val="0"/>
              </a:spcAft>
              <a:buFont typeface="Arial" pitchFamily="34" charset="0"/>
              <a:buNone/>
              <a:defRPr/>
            </a:pPr>
            <a:r>
              <a:rPr lang="pl-PL" sz="1400" dirty="0">
                <a:latin typeface="+mj-lt"/>
                <a:cs typeface="+mn-cs"/>
              </a:rPr>
              <a:t>wysokiej</a:t>
            </a:r>
          </a:p>
        </p:txBody>
      </p:sp>
      <p:sp>
        <p:nvSpPr>
          <p:cNvPr id="13" name="Symbol zastępczy tekstu 5"/>
          <p:cNvSpPr txBox="1">
            <a:spLocks/>
          </p:cNvSpPr>
          <p:nvPr/>
        </p:nvSpPr>
        <p:spPr bwMode="auto">
          <a:xfrm>
            <a:off x="5364088" y="5805264"/>
            <a:ext cx="3529012" cy="639762"/>
          </a:xfrm>
          <a:prstGeom prst="rect">
            <a:avLst/>
          </a:prstGeom>
          <a:noFill/>
          <a:ln w="9525">
            <a:noFill/>
            <a:miter lim="800000"/>
            <a:headEnd/>
            <a:tailEnd/>
          </a:ln>
        </p:spPr>
        <p:txBody>
          <a:bodyPr anchor="b"/>
          <a:lstStyle/>
          <a:p>
            <a:pPr algn="ctr">
              <a:spcBef>
                <a:spcPct val="20000"/>
              </a:spcBef>
              <a:buFont typeface="Arial" charset="0"/>
              <a:buNone/>
              <a:defRPr/>
            </a:pPr>
            <a:r>
              <a:rPr lang="pl-PL" sz="1400" dirty="0">
                <a:latin typeface="+mj-lt"/>
                <a:cs typeface="+mn-cs"/>
              </a:rPr>
              <a:t>zabudowa częściowo </a:t>
            </a:r>
            <a:r>
              <a:rPr lang="pl-PL" sz="1400" dirty="0" smtClean="0">
                <a:latin typeface="+mj-lt"/>
                <a:cs typeface="+mn-cs"/>
              </a:rPr>
              <a:t>odnowiona ul</a:t>
            </a:r>
            <a:r>
              <a:rPr lang="pl-PL" sz="1400" dirty="0">
                <a:latin typeface="+mj-lt"/>
                <a:cs typeface="+mn-cs"/>
              </a:rPr>
              <a:t>. </a:t>
            </a:r>
            <a:r>
              <a:rPr lang="pl-PL" sz="1400" dirty="0" err="1">
                <a:latin typeface="+mj-lt"/>
                <a:cs typeface="+mn-cs"/>
              </a:rPr>
              <a:t>Nowopol</a:t>
            </a:r>
            <a:endParaRPr lang="pl-PL" sz="1400" dirty="0">
              <a:latin typeface="+mj-lt"/>
              <a:cs typeface="+mn-cs"/>
            </a:endParaRPr>
          </a:p>
        </p:txBody>
      </p:sp>
      <p:pic>
        <p:nvPicPr>
          <p:cNvPr id="15" name="Obraz 14"/>
          <p:cNvPicPr/>
          <p:nvPr/>
        </p:nvPicPr>
        <p:blipFill>
          <a:blip r:embed="rId6">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4"/>
          <p:cNvSpPr>
            <a:spLocks noGrp="1"/>
          </p:cNvSpPr>
          <p:nvPr>
            <p:ph type="title"/>
          </p:nvPr>
        </p:nvSpPr>
        <p:spPr>
          <a:xfrm>
            <a:off x="641822" y="792542"/>
            <a:ext cx="8003232" cy="562074"/>
          </a:xfrm>
        </p:spPr>
        <p:txBody>
          <a:bodyPr rtlCol="0">
            <a:normAutofit/>
          </a:bodyPr>
          <a:lstStyle/>
          <a:p>
            <a:pPr eaLnBrk="1" fontAlgn="auto" hangingPunct="1">
              <a:spcAft>
                <a:spcPts val="0"/>
              </a:spcAft>
              <a:defRPr/>
            </a:pPr>
            <a:r>
              <a:rPr lang="pl-PL" sz="1800" b="1" dirty="0" smtClean="0">
                <a:solidFill>
                  <a:schemeClr val="tx2">
                    <a:lumMod val="60000"/>
                    <a:lumOff val="40000"/>
                  </a:schemeClr>
                </a:solidFill>
              </a:rPr>
              <a:t>ZABUDOWA CZĘŚCIOWO DYSHARMONIJNA MIEJSKA/WIEJSKA</a:t>
            </a:r>
            <a:endParaRPr lang="pl-PL" sz="1800" b="1" dirty="0">
              <a:solidFill>
                <a:schemeClr val="tx2">
                  <a:lumMod val="60000"/>
                  <a:lumOff val="40000"/>
                </a:schemeClr>
              </a:solidFill>
            </a:endParaRPr>
          </a:p>
        </p:txBody>
      </p:sp>
      <p:pic>
        <p:nvPicPr>
          <p:cNvPr id="5" name="Symbol zastępczy zawartości 10" descr="20190513_130717.jpg"/>
          <p:cNvPicPr>
            <a:picLocks noGrp="1" noChangeAspect="1"/>
          </p:cNvPicPr>
          <p:nvPr>
            <p:ph sz="half" idx="2"/>
          </p:nvPr>
        </p:nvPicPr>
        <p:blipFill>
          <a:blip r:embed="rId2" cstate="print"/>
          <a:stretch>
            <a:fillRect/>
          </a:stretch>
        </p:blipFill>
        <p:spPr>
          <a:xfrm>
            <a:off x="4644008" y="2420888"/>
            <a:ext cx="4248471" cy="2389765"/>
          </a:xfrm>
          <a:prstGeom prst="roundRect">
            <a:avLst>
              <a:gd name="adj" fmla="val 8594"/>
            </a:avLst>
          </a:prstGeom>
          <a:solidFill>
            <a:srgbClr val="FFFFFF">
              <a:shade val="85000"/>
            </a:srgbClr>
          </a:solidFill>
          <a:effectLst/>
        </p:spPr>
      </p:pic>
      <p:pic>
        <p:nvPicPr>
          <p:cNvPr id="14" name="Symbol zastępczy zawartości 10" descr="20190513_130717.jpg"/>
          <p:cNvPicPr>
            <a:picLocks noGrp="1" noChangeAspect="1"/>
          </p:cNvPicPr>
          <p:nvPr>
            <p:ph sz="quarter" idx="4"/>
          </p:nvPr>
        </p:nvPicPr>
        <p:blipFill>
          <a:blip r:embed="rId3" cstate="print"/>
          <a:stretch>
            <a:fillRect/>
          </a:stretch>
        </p:blipFill>
        <p:spPr>
          <a:xfrm>
            <a:off x="147378" y="3933056"/>
            <a:ext cx="4248472" cy="2065229"/>
          </a:xfrm>
          <a:prstGeom prst="roundRect">
            <a:avLst>
              <a:gd name="adj" fmla="val 8594"/>
            </a:avLst>
          </a:prstGeom>
          <a:solidFill>
            <a:srgbClr val="FFFFFF">
              <a:shade val="85000"/>
            </a:srgbClr>
          </a:solidFill>
          <a:effectLst/>
        </p:spPr>
      </p:pic>
      <p:pic>
        <p:nvPicPr>
          <p:cNvPr id="12" name="Symbol zastępczy zawartości 11" descr="20200312_125427.jpg"/>
          <p:cNvPicPr>
            <a:picLocks noGrp="1" noChangeAspect="1"/>
          </p:cNvPicPr>
          <p:nvPr>
            <p:ph sz="half" idx="4294967295"/>
          </p:nvPr>
        </p:nvPicPr>
        <p:blipFill>
          <a:blip r:embed="rId4" cstate="print"/>
          <a:stretch>
            <a:fillRect/>
          </a:stretch>
        </p:blipFill>
        <p:spPr>
          <a:xfrm>
            <a:off x="251520" y="1412776"/>
            <a:ext cx="4040188" cy="1965325"/>
          </a:xfrm>
          <a:prstGeom prst="roundRect">
            <a:avLst>
              <a:gd name="adj" fmla="val 8594"/>
            </a:avLst>
          </a:prstGeom>
          <a:solidFill>
            <a:srgbClr val="FFFFFF">
              <a:shade val="85000"/>
            </a:srgbClr>
          </a:solidFill>
          <a:effectLst/>
        </p:spPr>
      </p:pic>
      <p:sp>
        <p:nvSpPr>
          <p:cNvPr id="13" name="Symbol zastępczy tekstu 5"/>
          <p:cNvSpPr txBox="1">
            <a:spLocks/>
          </p:cNvSpPr>
          <p:nvPr/>
        </p:nvSpPr>
        <p:spPr>
          <a:xfrm>
            <a:off x="4716463" y="1773238"/>
            <a:ext cx="4248150" cy="639762"/>
          </a:xfrm>
          <a:prstGeom prst="rect">
            <a:avLst/>
          </a:prstGeom>
        </p:spPr>
        <p:txBody>
          <a:bodyPr anchor="b"/>
          <a:lstStyle/>
          <a:p>
            <a:pPr algn="ctr" eaLnBrk="1" fontAlgn="auto" hangingPunct="1">
              <a:spcBef>
                <a:spcPct val="20000"/>
              </a:spcBef>
              <a:spcAft>
                <a:spcPts val="0"/>
              </a:spcAft>
              <a:buFont typeface="Arial" pitchFamily="34" charset="0"/>
              <a:buNone/>
              <a:defRPr/>
            </a:pPr>
            <a:r>
              <a:rPr lang="pl-PL" sz="1400" dirty="0">
                <a:latin typeface="+mj-lt"/>
                <a:cs typeface="+mn-cs"/>
              </a:rPr>
              <a:t>Krajobraz miejski - blokowiska dominujące przestrzeń-Police, </a:t>
            </a:r>
            <a:r>
              <a:rPr lang="pl-PL" sz="1400" dirty="0" smtClean="0">
                <a:latin typeface="+mj-lt"/>
                <a:cs typeface="+mn-cs"/>
              </a:rPr>
              <a:t>os</a:t>
            </a:r>
            <a:r>
              <a:rPr lang="pl-PL" sz="1400" dirty="0">
                <a:latin typeface="+mj-lt"/>
                <a:cs typeface="+mn-cs"/>
              </a:rPr>
              <a:t>. Anny Jagiellonki</a:t>
            </a:r>
          </a:p>
        </p:txBody>
      </p:sp>
      <p:sp>
        <p:nvSpPr>
          <p:cNvPr id="15" name="Symbol zastępczy tekstu 5"/>
          <p:cNvSpPr txBox="1">
            <a:spLocks/>
          </p:cNvSpPr>
          <p:nvPr/>
        </p:nvSpPr>
        <p:spPr>
          <a:xfrm>
            <a:off x="-32642" y="6093296"/>
            <a:ext cx="4608512" cy="639763"/>
          </a:xfrm>
          <a:prstGeom prst="rect">
            <a:avLst/>
          </a:prstGeom>
        </p:spPr>
        <p:txBody>
          <a:bodyPr anchor="b"/>
          <a:lstStyle/>
          <a:p>
            <a:pPr algn="ctr" eaLnBrk="1" fontAlgn="auto" hangingPunct="1">
              <a:spcBef>
                <a:spcPct val="20000"/>
              </a:spcBef>
              <a:spcAft>
                <a:spcPts val="0"/>
              </a:spcAft>
              <a:buFont typeface="Arial" pitchFamily="34" charset="0"/>
              <a:buNone/>
              <a:defRPr/>
            </a:pPr>
            <a:r>
              <a:rPr lang="pl-PL" sz="1400" dirty="0">
                <a:latin typeface="+mj-lt"/>
              </a:rPr>
              <a:t>Zabudowa miejska</a:t>
            </a:r>
          </a:p>
          <a:p>
            <a:pPr algn="ctr" eaLnBrk="1" fontAlgn="auto" hangingPunct="1">
              <a:spcBef>
                <a:spcPct val="20000"/>
              </a:spcBef>
              <a:spcAft>
                <a:spcPts val="0"/>
              </a:spcAft>
              <a:buFont typeface="Arial" pitchFamily="34" charset="0"/>
              <a:buNone/>
              <a:defRPr/>
            </a:pPr>
            <a:r>
              <a:rPr lang="pl-PL" sz="1400" dirty="0">
                <a:latin typeface="+mj-lt"/>
              </a:rPr>
              <a:t>bez nawiązania do stylu, brak kontynuacji. Problematyczne są także </a:t>
            </a:r>
            <a:r>
              <a:rPr lang="pl-PL" sz="1400" dirty="0" smtClean="0">
                <a:latin typeface="+mj-lt"/>
              </a:rPr>
              <a:t>tereny </a:t>
            </a:r>
            <a:r>
              <a:rPr lang="pl-PL" sz="1400" dirty="0">
                <a:latin typeface="+mj-lt"/>
              </a:rPr>
              <a:t>niezainwestowane/niszczejące </a:t>
            </a:r>
          </a:p>
        </p:txBody>
      </p:sp>
      <p:sp>
        <p:nvSpPr>
          <p:cNvPr id="16" name="pole tekstowe 15"/>
          <p:cNvSpPr txBox="1"/>
          <p:nvPr/>
        </p:nvSpPr>
        <p:spPr>
          <a:xfrm>
            <a:off x="107504" y="3442101"/>
            <a:ext cx="4536504" cy="307777"/>
          </a:xfrm>
          <a:prstGeom prst="rect">
            <a:avLst/>
          </a:prstGeom>
          <a:noFill/>
        </p:spPr>
        <p:txBody>
          <a:bodyPr wrap="square">
            <a:spAutoFit/>
          </a:bodyPr>
          <a:lstStyle/>
          <a:p>
            <a:pPr>
              <a:defRPr/>
            </a:pPr>
            <a:r>
              <a:rPr lang="pl-PL" sz="1400" dirty="0">
                <a:latin typeface="+mj-lt"/>
              </a:rPr>
              <a:t>Zaniedbana zabudowa przy dworcu kolejowym </a:t>
            </a:r>
            <a:r>
              <a:rPr lang="pl-PL" sz="1400" dirty="0" smtClean="0">
                <a:latin typeface="+mj-lt"/>
              </a:rPr>
              <a:t>w Trzebieży</a:t>
            </a:r>
            <a:endParaRPr lang="pl-PL" sz="1400" dirty="0">
              <a:latin typeface="+mj-lt"/>
            </a:endParaRPr>
          </a:p>
        </p:txBody>
      </p:sp>
      <p:pic>
        <p:nvPicPr>
          <p:cNvPr id="9" name="Obraz 8"/>
          <p:cNvPicPr/>
          <p:nvPr/>
        </p:nvPicPr>
        <p:blipFill>
          <a:blip r:embed="rId5">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4"/>
          <p:cNvSpPr>
            <a:spLocks noGrp="1"/>
          </p:cNvSpPr>
          <p:nvPr>
            <p:ph type="title"/>
          </p:nvPr>
        </p:nvSpPr>
        <p:spPr>
          <a:xfrm>
            <a:off x="611560" y="701238"/>
            <a:ext cx="8075240" cy="432098"/>
          </a:xfrm>
        </p:spPr>
        <p:txBody>
          <a:bodyPr rtlCol="0">
            <a:normAutofit/>
          </a:bodyPr>
          <a:lstStyle/>
          <a:p>
            <a:pPr eaLnBrk="1" fontAlgn="auto" hangingPunct="1">
              <a:spcAft>
                <a:spcPts val="0"/>
              </a:spcAft>
              <a:defRPr/>
            </a:pPr>
            <a:r>
              <a:rPr lang="pl-PL" sz="1800" b="1" dirty="0" smtClean="0">
                <a:solidFill>
                  <a:schemeClr val="tx2">
                    <a:lumMod val="60000"/>
                    <a:lumOff val="40000"/>
                  </a:schemeClr>
                </a:solidFill>
              </a:rPr>
              <a:t>DZIEDZICTWO KULTUROWE </a:t>
            </a:r>
            <a:endParaRPr lang="pl-PL" sz="1800" b="1" dirty="0">
              <a:solidFill>
                <a:schemeClr val="tx2">
                  <a:lumMod val="60000"/>
                  <a:lumOff val="40000"/>
                </a:schemeClr>
              </a:solidFill>
            </a:endParaRPr>
          </a:p>
        </p:txBody>
      </p:sp>
      <p:sp>
        <p:nvSpPr>
          <p:cNvPr id="22535" name="Symbol zastępczy tekstu 17"/>
          <p:cNvSpPr>
            <a:spLocks noGrp="1"/>
          </p:cNvSpPr>
          <p:nvPr>
            <p:ph type="body" idx="1"/>
          </p:nvPr>
        </p:nvSpPr>
        <p:spPr>
          <a:xfrm>
            <a:off x="5220072" y="5733256"/>
            <a:ext cx="4067175" cy="936104"/>
          </a:xfrm>
        </p:spPr>
        <p:txBody>
          <a:bodyPr>
            <a:normAutofit fontScale="77500" lnSpcReduction="20000"/>
          </a:bodyPr>
          <a:lstStyle/>
          <a:p>
            <a:pPr eaLnBrk="1" hangingPunct="1">
              <a:buFont typeface="Arial" charset="0"/>
              <a:buChar char="•"/>
              <a:defRPr/>
            </a:pPr>
            <a:r>
              <a:rPr lang="pl-PL" altLang="pl-PL" sz="1800" b="0" dirty="0" smtClean="0">
                <a:latin typeface="+mj-lt"/>
              </a:rPr>
              <a:t>Tereny dawnej fabryki benzyny syntetycznej </a:t>
            </a:r>
          </a:p>
          <a:p>
            <a:pPr eaLnBrk="1" hangingPunct="1">
              <a:buFont typeface="Arial" charset="0"/>
              <a:buChar char="•"/>
              <a:defRPr/>
            </a:pPr>
            <a:r>
              <a:rPr lang="pl-PL" sz="1800" b="0" dirty="0" smtClean="0">
                <a:latin typeface="+mj-lt"/>
              </a:rPr>
              <a:t>zespół klasztorny augustianów </a:t>
            </a:r>
            <a:r>
              <a:rPr lang="pl-PL" altLang="pl-PL" sz="1800" b="0" dirty="0" smtClean="0">
                <a:latin typeface="+mj-lt"/>
              </a:rPr>
              <a:t>w Jasienicy</a:t>
            </a:r>
          </a:p>
          <a:p>
            <a:pPr eaLnBrk="1" hangingPunct="1">
              <a:buFont typeface="Arial" charset="0"/>
              <a:buChar char="•"/>
              <a:defRPr/>
            </a:pPr>
            <a:r>
              <a:rPr lang="pl-PL" altLang="pl-PL" sz="1800" b="0" dirty="0" smtClean="0">
                <a:latin typeface="+mj-lt"/>
              </a:rPr>
              <a:t>Lapidarium w Parku Staromiejskim</a:t>
            </a:r>
          </a:p>
          <a:p>
            <a:pPr eaLnBrk="1" hangingPunct="1">
              <a:buFont typeface="Arial" charset="0"/>
              <a:buChar char="•"/>
              <a:defRPr/>
            </a:pPr>
            <a:r>
              <a:rPr lang="pl-PL" altLang="pl-PL" sz="1800" b="0" dirty="0" smtClean="0">
                <a:latin typeface="+mj-lt"/>
              </a:rPr>
              <a:t>Obiekty powojskowe</a:t>
            </a:r>
            <a:endParaRPr lang="pl-PL" altLang="pl-PL" sz="1100" b="0" dirty="0" smtClean="0">
              <a:latin typeface="+mj-lt"/>
            </a:endParaRPr>
          </a:p>
        </p:txBody>
      </p:sp>
      <p:pic>
        <p:nvPicPr>
          <p:cNvPr id="22" name="Symbol zastępczy zawartości 20" descr="20190516_140604.jpg"/>
          <p:cNvPicPr>
            <a:picLocks noGrp="1" noChangeAspect="1"/>
          </p:cNvPicPr>
          <p:nvPr>
            <p:ph sz="half" idx="2"/>
          </p:nvPr>
        </p:nvPicPr>
        <p:blipFill>
          <a:blip r:embed="rId2" cstate="print"/>
          <a:stretch>
            <a:fillRect/>
          </a:stretch>
        </p:blipFill>
        <p:spPr>
          <a:xfrm>
            <a:off x="5361504" y="3653020"/>
            <a:ext cx="3462251" cy="1949335"/>
          </a:xfrm>
          <a:prstGeom prst="roundRect">
            <a:avLst>
              <a:gd name="adj" fmla="val 8594"/>
            </a:avLst>
          </a:prstGeom>
          <a:solidFill>
            <a:srgbClr val="FFFFFF">
              <a:shade val="85000"/>
            </a:srgbClr>
          </a:solidFill>
          <a:effectLst/>
        </p:spPr>
      </p:pic>
      <p:pic>
        <p:nvPicPr>
          <p:cNvPr id="21" name="Symbol zastępczy zawartości 20" descr="20190516_140604.jpg"/>
          <p:cNvPicPr>
            <a:picLocks noGrp="1" noChangeAspect="1"/>
          </p:cNvPicPr>
          <p:nvPr>
            <p:ph sz="quarter" idx="4"/>
          </p:nvPr>
        </p:nvPicPr>
        <p:blipFill>
          <a:blip r:embed="rId3" cstate="print"/>
          <a:srcRect l="4157" t="695"/>
          <a:stretch>
            <a:fillRect/>
          </a:stretch>
        </p:blipFill>
        <p:spPr>
          <a:xfrm>
            <a:off x="5289084" y="1484784"/>
            <a:ext cx="3607090" cy="1816788"/>
          </a:xfrm>
          <a:prstGeom prst="roundRect">
            <a:avLst>
              <a:gd name="adj" fmla="val 8594"/>
            </a:avLst>
          </a:prstGeom>
          <a:solidFill>
            <a:srgbClr val="FFFFFF">
              <a:shade val="85000"/>
            </a:srgbClr>
          </a:solidFill>
          <a:effectLst/>
        </p:spPr>
      </p:pic>
      <p:pic>
        <p:nvPicPr>
          <p:cNvPr id="7" name="Symbol zastępczy zawartości 10" descr="20190513_130717.jpg"/>
          <p:cNvPicPr>
            <a:picLocks noGrp="1" noChangeAspect="1"/>
          </p:cNvPicPr>
          <p:nvPr>
            <p:ph sz="half" idx="4294967295"/>
          </p:nvPr>
        </p:nvPicPr>
        <p:blipFill>
          <a:blip r:embed="rId4" cstate="print"/>
          <a:stretch>
            <a:fillRect/>
          </a:stretch>
        </p:blipFill>
        <p:spPr>
          <a:xfrm>
            <a:off x="0" y="1154134"/>
            <a:ext cx="5099050" cy="2478087"/>
          </a:xfrm>
          <a:prstGeom prst="roundRect">
            <a:avLst>
              <a:gd name="adj" fmla="val 8594"/>
            </a:avLst>
          </a:prstGeom>
          <a:solidFill>
            <a:srgbClr val="FFFFFF">
              <a:shade val="85000"/>
            </a:srgbClr>
          </a:solidFill>
          <a:effectLst/>
        </p:spPr>
      </p:pic>
      <p:pic>
        <p:nvPicPr>
          <p:cNvPr id="20" name="Symbol zastępczy zawartości 10" descr="20190513_130717.jpg"/>
          <p:cNvPicPr>
            <a:picLocks noGrp="1" noChangeAspect="1"/>
          </p:cNvPicPr>
          <p:nvPr>
            <p:ph sz="half" idx="4294967295"/>
          </p:nvPr>
        </p:nvPicPr>
        <p:blipFill>
          <a:blip r:embed="rId5" cstate="print"/>
          <a:srcRect t="230" r="8955"/>
          <a:stretch>
            <a:fillRect/>
          </a:stretch>
        </p:blipFill>
        <p:spPr>
          <a:xfrm>
            <a:off x="0" y="3861048"/>
            <a:ext cx="5002213" cy="2663825"/>
          </a:xfrm>
          <a:prstGeom prst="roundRect">
            <a:avLst>
              <a:gd name="adj" fmla="val 8594"/>
            </a:avLst>
          </a:prstGeom>
          <a:solidFill>
            <a:srgbClr val="FFFFFF">
              <a:shade val="85000"/>
            </a:srgbClr>
          </a:solidFill>
          <a:effectLst/>
        </p:spPr>
      </p:pic>
      <p:pic>
        <p:nvPicPr>
          <p:cNvPr id="8" name="Obraz 7"/>
          <p:cNvPicPr/>
          <p:nvPr/>
        </p:nvPicPr>
        <p:blipFill>
          <a:blip r:embed="rId6">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4"/>
          <p:cNvSpPr>
            <a:spLocks noGrp="1"/>
          </p:cNvSpPr>
          <p:nvPr>
            <p:ph type="title"/>
          </p:nvPr>
        </p:nvSpPr>
        <p:spPr>
          <a:xfrm>
            <a:off x="467544" y="936926"/>
            <a:ext cx="8075240" cy="619370"/>
          </a:xfrm>
        </p:spPr>
        <p:txBody>
          <a:bodyPr rtlCol="0">
            <a:normAutofit/>
          </a:bodyPr>
          <a:lstStyle/>
          <a:p>
            <a:pPr eaLnBrk="1" fontAlgn="auto" hangingPunct="1">
              <a:spcAft>
                <a:spcPts val="0"/>
              </a:spcAft>
              <a:defRPr/>
            </a:pPr>
            <a:r>
              <a:rPr lang="pl-PL" sz="1800" b="1" dirty="0" smtClean="0">
                <a:solidFill>
                  <a:schemeClr val="tx2">
                    <a:lumMod val="60000"/>
                    <a:lumOff val="40000"/>
                  </a:schemeClr>
                </a:solidFill>
                <a:latin typeface="+mn-lt"/>
              </a:rPr>
              <a:t>OBIEKTY FORTYFIKACYJNE</a:t>
            </a:r>
            <a:endParaRPr lang="pl-PL" sz="1800" b="1" dirty="0">
              <a:solidFill>
                <a:schemeClr val="tx2">
                  <a:lumMod val="60000"/>
                  <a:lumOff val="40000"/>
                </a:schemeClr>
              </a:solidFill>
              <a:latin typeface="+mn-lt"/>
            </a:endParaRPr>
          </a:p>
        </p:txBody>
      </p:sp>
      <p:sp>
        <p:nvSpPr>
          <p:cNvPr id="6" name="Symbol zastępczy tekstu 5"/>
          <p:cNvSpPr>
            <a:spLocks noGrp="1"/>
          </p:cNvSpPr>
          <p:nvPr>
            <p:ph type="body" idx="1"/>
          </p:nvPr>
        </p:nvSpPr>
        <p:spPr>
          <a:xfrm>
            <a:off x="159430" y="1701304"/>
            <a:ext cx="4105275" cy="1727200"/>
          </a:xfrm>
        </p:spPr>
        <p:txBody>
          <a:bodyPr rtlCol="0">
            <a:noAutofit/>
          </a:bodyPr>
          <a:lstStyle/>
          <a:p>
            <a:pPr eaLnBrk="1" fontAlgn="auto" hangingPunct="1">
              <a:spcAft>
                <a:spcPts val="0"/>
              </a:spcAft>
              <a:buFont typeface="Arial" panose="020B0604020202020204" pitchFamily="34" charset="0"/>
              <a:buNone/>
              <a:defRPr/>
            </a:pPr>
            <a:r>
              <a:rPr lang="pl-PL" sz="1600" b="0" dirty="0" smtClean="0"/>
              <a:t>Schron na trasie zwiedzania dawnej fabryki benzyny syntetycznej</a:t>
            </a:r>
          </a:p>
          <a:p>
            <a:pPr eaLnBrk="1" fontAlgn="auto" hangingPunct="1">
              <a:spcAft>
                <a:spcPts val="0"/>
              </a:spcAft>
              <a:buFont typeface="Arial" panose="020B0604020202020204" pitchFamily="34" charset="0"/>
              <a:buNone/>
              <a:defRPr/>
            </a:pPr>
            <a:endParaRPr lang="pl-PL" sz="1600" b="0" dirty="0" smtClean="0"/>
          </a:p>
          <a:p>
            <a:pPr eaLnBrk="1" fontAlgn="auto" hangingPunct="1">
              <a:spcAft>
                <a:spcPts val="0"/>
              </a:spcAft>
              <a:buFont typeface="Arial" panose="020B0604020202020204" pitchFamily="34" charset="0"/>
              <a:buNone/>
              <a:defRPr/>
            </a:pPr>
            <a:endParaRPr lang="pl-PL" sz="1600" b="0" dirty="0" smtClean="0"/>
          </a:p>
          <a:p>
            <a:pPr eaLnBrk="1" fontAlgn="auto" hangingPunct="1">
              <a:spcAft>
                <a:spcPts val="0"/>
              </a:spcAft>
              <a:buFont typeface="Arial" panose="020B0604020202020204" pitchFamily="34" charset="0"/>
              <a:buNone/>
              <a:defRPr/>
            </a:pPr>
            <a:endParaRPr lang="pl-PL" sz="1600" b="0" dirty="0" smtClean="0"/>
          </a:p>
          <a:p>
            <a:pPr eaLnBrk="1" fontAlgn="auto" hangingPunct="1">
              <a:spcAft>
                <a:spcPts val="0"/>
              </a:spcAft>
              <a:buFont typeface="Arial" panose="020B0604020202020204" pitchFamily="34" charset="0"/>
              <a:buNone/>
              <a:defRPr/>
            </a:pPr>
            <a:r>
              <a:rPr lang="pl-PL" sz="1600" b="0" dirty="0" smtClean="0"/>
              <a:t>Poniżej obiekt powojskowy, schron, Police</a:t>
            </a:r>
            <a:endParaRPr lang="pl-PL" sz="1600" b="0" dirty="0"/>
          </a:p>
        </p:txBody>
      </p:sp>
      <p:pic>
        <p:nvPicPr>
          <p:cNvPr id="11" name="Symbol zastępczy zawartości 10" descr="20190513_130717.jpg"/>
          <p:cNvPicPr>
            <a:picLocks noGrp="1" noChangeAspect="1"/>
          </p:cNvPicPr>
          <p:nvPr>
            <p:ph sz="half" idx="2"/>
          </p:nvPr>
        </p:nvPicPr>
        <p:blipFill>
          <a:blip r:embed="rId2" cstate="print"/>
          <a:stretch>
            <a:fillRect/>
          </a:stretch>
        </p:blipFill>
        <p:spPr>
          <a:xfrm>
            <a:off x="179512" y="3501008"/>
            <a:ext cx="6635080" cy="3226196"/>
          </a:xfrm>
          <a:prstGeom prst="roundRect">
            <a:avLst>
              <a:gd name="adj" fmla="val 8594"/>
            </a:avLst>
          </a:prstGeom>
          <a:solidFill>
            <a:srgbClr val="FFFFFF">
              <a:shade val="85000"/>
            </a:srgbClr>
          </a:solidFill>
          <a:effectLst/>
        </p:spPr>
      </p:pic>
      <p:pic>
        <p:nvPicPr>
          <p:cNvPr id="7" name="Symbol zastępczy zawartości 10" descr="20190513_130717.jpg"/>
          <p:cNvPicPr>
            <a:picLocks noGrp="1" noChangeAspect="1"/>
          </p:cNvPicPr>
          <p:nvPr>
            <p:ph sz="quarter" idx="4"/>
          </p:nvPr>
        </p:nvPicPr>
        <p:blipFill>
          <a:blip r:embed="rId3" cstate="print"/>
          <a:stretch>
            <a:fillRect/>
          </a:stretch>
        </p:blipFill>
        <p:spPr>
          <a:xfrm>
            <a:off x="4409881" y="1628800"/>
            <a:ext cx="4702638" cy="2286004"/>
          </a:xfrm>
          <a:prstGeom prst="roundRect">
            <a:avLst>
              <a:gd name="adj" fmla="val 8594"/>
            </a:avLst>
          </a:prstGeom>
          <a:solidFill>
            <a:srgbClr val="FFFFFF">
              <a:shade val="85000"/>
            </a:srgbClr>
          </a:solidFill>
          <a:effectLst/>
        </p:spPr>
      </p:pic>
      <p:pic>
        <p:nvPicPr>
          <p:cNvPr id="8" name="Obraz 7"/>
          <p:cNvPicPr/>
          <p:nvPr/>
        </p:nvPicPr>
        <p:blipFill>
          <a:blip r:embed="rId4">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4"/>
          <p:cNvSpPr>
            <a:spLocks noGrp="1"/>
          </p:cNvSpPr>
          <p:nvPr>
            <p:ph type="title"/>
          </p:nvPr>
        </p:nvSpPr>
        <p:spPr>
          <a:xfrm>
            <a:off x="492292" y="494841"/>
            <a:ext cx="8229600" cy="587307"/>
          </a:xfrm>
        </p:spPr>
        <p:txBody>
          <a:bodyPr rtlCol="0">
            <a:normAutofit/>
          </a:bodyPr>
          <a:lstStyle/>
          <a:p>
            <a:pPr eaLnBrk="1" fontAlgn="auto" hangingPunct="1">
              <a:spcAft>
                <a:spcPts val="0"/>
              </a:spcAft>
              <a:defRPr/>
            </a:pPr>
            <a:r>
              <a:rPr lang="pl-PL" sz="1800" b="1" dirty="0" smtClean="0">
                <a:solidFill>
                  <a:schemeClr val="tx2">
                    <a:lumMod val="60000"/>
                    <a:lumOff val="40000"/>
                  </a:schemeClr>
                </a:solidFill>
                <a:latin typeface="+mn-lt"/>
              </a:rPr>
              <a:t>DAWNE CMENTARZE I MIEJSCA KULTU</a:t>
            </a:r>
          </a:p>
        </p:txBody>
      </p:sp>
      <p:pic>
        <p:nvPicPr>
          <p:cNvPr id="21" name="Symbol zastępczy zawartości 20" descr="20190516_140604.jpg"/>
          <p:cNvPicPr>
            <a:picLocks noGrp="1" noChangeAspect="1"/>
          </p:cNvPicPr>
          <p:nvPr>
            <p:ph sz="half" idx="2"/>
          </p:nvPr>
        </p:nvPicPr>
        <p:blipFill>
          <a:blip r:embed="rId2" cstate="print"/>
          <a:stretch>
            <a:fillRect/>
          </a:stretch>
        </p:blipFill>
        <p:spPr>
          <a:xfrm>
            <a:off x="679698" y="4220840"/>
            <a:ext cx="4328220" cy="2105824"/>
          </a:xfrm>
          <a:prstGeom prst="roundRect">
            <a:avLst>
              <a:gd name="adj" fmla="val 8594"/>
            </a:avLst>
          </a:prstGeom>
          <a:solidFill>
            <a:srgbClr val="FFFFFF">
              <a:shade val="85000"/>
            </a:srgbClr>
          </a:solidFill>
          <a:effectLst/>
        </p:spPr>
      </p:pic>
      <p:pic>
        <p:nvPicPr>
          <p:cNvPr id="20" name="Symbol zastępczy zawartości 10" descr="20190513_130717.jpg"/>
          <p:cNvPicPr>
            <a:picLocks noGrp="1" noChangeAspect="1"/>
          </p:cNvPicPr>
          <p:nvPr>
            <p:ph sz="quarter" idx="4"/>
          </p:nvPr>
        </p:nvPicPr>
        <p:blipFill>
          <a:blip r:embed="rId3" cstate="print"/>
          <a:srcRect l="10448" t="1748" r="8955"/>
          <a:stretch>
            <a:fillRect/>
          </a:stretch>
        </p:blipFill>
        <p:spPr>
          <a:xfrm rot="5400000">
            <a:off x="4994811" y="2173706"/>
            <a:ext cx="4680520" cy="2773641"/>
          </a:xfrm>
          <a:prstGeom prst="roundRect">
            <a:avLst>
              <a:gd name="adj" fmla="val 8594"/>
            </a:avLst>
          </a:prstGeom>
          <a:solidFill>
            <a:srgbClr val="FFFFFF">
              <a:shade val="85000"/>
            </a:srgbClr>
          </a:solidFill>
          <a:effectLst/>
        </p:spPr>
      </p:pic>
      <p:sp>
        <p:nvSpPr>
          <p:cNvPr id="13" name="Symbol zastępczy tekstu 5"/>
          <p:cNvSpPr txBox="1">
            <a:spLocks/>
          </p:cNvSpPr>
          <p:nvPr/>
        </p:nvSpPr>
        <p:spPr>
          <a:xfrm>
            <a:off x="1331727" y="6038880"/>
            <a:ext cx="3168650" cy="639762"/>
          </a:xfrm>
          <a:prstGeom prst="rect">
            <a:avLst/>
          </a:prstGeom>
        </p:spPr>
        <p:txBody>
          <a:bodyPr anchor="b"/>
          <a:lstStyle/>
          <a:p>
            <a:pPr eaLnBrk="1" fontAlgn="auto" hangingPunct="1">
              <a:spcBef>
                <a:spcPct val="20000"/>
              </a:spcBef>
              <a:spcAft>
                <a:spcPts val="0"/>
              </a:spcAft>
              <a:buFont typeface="Arial" pitchFamily="34" charset="0"/>
              <a:buNone/>
              <a:defRPr/>
            </a:pPr>
            <a:r>
              <a:rPr lang="pl-PL" sz="1600" dirty="0">
                <a:solidFill>
                  <a:schemeClr val="tx1">
                    <a:lumMod val="75000"/>
                    <a:lumOff val="25000"/>
                  </a:schemeClr>
                </a:solidFill>
              </a:rPr>
              <a:t>K</a:t>
            </a:r>
            <a:r>
              <a:rPr lang="pl-PL" sz="1600" dirty="0" smtClean="0">
                <a:solidFill>
                  <a:schemeClr val="tx1">
                    <a:lumMod val="75000"/>
                    <a:lumOff val="25000"/>
                  </a:schemeClr>
                </a:solidFill>
                <a:latin typeface="+mn-lt"/>
                <a:cs typeface="+mn-cs"/>
              </a:rPr>
              <a:t>rzyż </a:t>
            </a:r>
            <a:r>
              <a:rPr lang="pl-PL" sz="1600" dirty="0">
                <a:solidFill>
                  <a:schemeClr val="tx1">
                    <a:lumMod val="75000"/>
                    <a:lumOff val="25000"/>
                  </a:schemeClr>
                </a:solidFill>
                <a:latin typeface="+mn-lt"/>
                <a:cs typeface="+mn-cs"/>
              </a:rPr>
              <a:t>przydrożny, nowa Jasienica</a:t>
            </a:r>
          </a:p>
        </p:txBody>
      </p:sp>
      <p:pic>
        <p:nvPicPr>
          <p:cNvPr id="9" name="Obraz 8" descr="20200110_115133.jpg"/>
          <p:cNvPicPr/>
          <p:nvPr/>
        </p:nvPicPr>
        <p:blipFill>
          <a:blip r:embed="rId4" cstate="print"/>
          <a:srcRect/>
          <a:stretch>
            <a:fillRect/>
          </a:stretch>
        </p:blipFill>
        <p:spPr bwMode="auto">
          <a:xfrm>
            <a:off x="539552" y="967520"/>
            <a:ext cx="4608512" cy="27363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pole tekstowe 13"/>
          <p:cNvSpPr txBox="1"/>
          <p:nvPr/>
        </p:nvSpPr>
        <p:spPr>
          <a:xfrm>
            <a:off x="1619672" y="3699793"/>
            <a:ext cx="2141538" cy="338137"/>
          </a:xfrm>
          <a:prstGeom prst="rect">
            <a:avLst/>
          </a:prstGeom>
          <a:noFill/>
        </p:spPr>
        <p:txBody>
          <a:bodyPr wrap="none">
            <a:spAutoFit/>
          </a:bodyPr>
          <a:lstStyle/>
          <a:p>
            <a:pPr>
              <a:defRPr/>
            </a:pPr>
            <a:r>
              <a:rPr lang="pl-PL" sz="1600" dirty="0">
                <a:latin typeface="+mn-lt"/>
              </a:rPr>
              <a:t>Cmentarz w Uniemyślu</a:t>
            </a:r>
          </a:p>
        </p:txBody>
      </p:sp>
      <p:sp>
        <p:nvSpPr>
          <p:cNvPr id="16" name="pole tekstowe 15"/>
          <p:cNvSpPr txBox="1"/>
          <p:nvPr/>
        </p:nvSpPr>
        <p:spPr>
          <a:xfrm>
            <a:off x="6229350" y="5868250"/>
            <a:ext cx="2457450" cy="584200"/>
          </a:xfrm>
          <a:prstGeom prst="rect">
            <a:avLst/>
          </a:prstGeom>
          <a:noFill/>
        </p:spPr>
        <p:txBody>
          <a:bodyPr wrap="none">
            <a:spAutoFit/>
          </a:bodyPr>
          <a:lstStyle/>
          <a:p>
            <a:pPr>
              <a:defRPr/>
            </a:pPr>
            <a:r>
              <a:rPr lang="pl-PL" sz="1600" dirty="0">
                <a:latin typeface="+mn-lt"/>
              </a:rPr>
              <a:t>Cmentarz  leśny </a:t>
            </a:r>
          </a:p>
          <a:p>
            <a:pPr>
              <a:defRPr/>
            </a:pPr>
            <a:r>
              <a:rPr lang="pl-PL" sz="1600" dirty="0">
                <a:latin typeface="+mn-lt"/>
              </a:rPr>
              <a:t>rodziny von </a:t>
            </a:r>
            <a:r>
              <a:rPr lang="pl-PL" sz="1600" dirty="0" err="1">
                <a:latin typeface="+mn-lt"/>
              </a:rPr>
              <a:t>Ramin</a:t>
            </a:r>
            <a:r>
              <a:rPr lang="pl-PL" sz="1600" dirty="0">
                <a:latin typeface="+mn-lt"/>
              </a:rPr>
              <a:t>, Gunice</a:t>
            </a:r>
          </a:p>
        </p:txBody>
      </p:sp>
      <p:pic>
        <p:nvPicPr>
          <p:cNvPr id="11" name="Obraz 10"/>
          <p:cNvPicPr/>
          <p:nvPr/>
        </p:nvPicPr>
        <p:blipFill>
          <a:blip r:embed="rId5">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4"/>
          <p:cNvSpPr>
            <a:spLocks noGrp="1"/>
          </p:cNvSpPr>
          <p:nvPr>
            <p:ph type="title"/>
          </p:nvPr>
        </p:nvSpPr>
        <p:spPr>
          <a:xfrm>
            <a:off x="467544" y="588165"/>
            <a:ext cx="8208912" cy="384927"/>
          </a:xfrm>
        </p:spPr>
        <p:txBody>
          <a:bodyPr rtlCol="0">
            <a:normAutofit/>
          </a:bodyPr>
          <a:lstStyle/>
          <a:p>
            <a:pPr eaLnBrk="1" fontAlgn="auto" hangingPunct="1">
              <a:spcAft>
                <a:spcPts val="0"/>
              </a:spcAft>
              <a:defRPr/>
            </a:pPr>
            <a:r>
              <a:rPr lang="pl-PL" sz="1800" b="1" dirty="0" smtClean="0">
                <a:solidFill>
                  <a:schemeClr val="tx2">
                    <a:lumMod val="60000"/>
                    <a:lumOff val="40000"/>
                  </a:schemeClr>
                </a:solidFill>
              </a:rPr>
              <a:t>TERENY ZIELONE</a:t>
            </a:r>
            <a:endParaRPr lang="pl-PL" sz="1800" b="1" dirty="0">
              <a:solidFill>
                <a:schemeClr val="tx2">
                  <a:lumMod val="60000"/>
                  <a:lumOff val="40000"/>
                </a:schemeClr>
              </a:solidFill>
            </a:endParaRPr>
          </a:p>
        </p:txBody>
      </p:sp>
      <p:sp>
        <p:nvSpPr>
          <p:cNvPr id="24582" name="Symbol zastępczy tekstu 17"/>
          <p:cNvSpPr>
            <a:spLocks noGrp="1"/>
          </p:cNvSpPr>
          <p:nvPr>
            <p:ph type="body" idx="1"/>
          </p:nvPr>
        </p:nvSpPr>
        <p:spPr>
          <a:xfrm>
            <a:off x="5580063" y="6029325"/>
            <a:ext cx="3384550" cy="639763"/>
          </a:xfrm>
        </p:spPr>
        <p:txBody>
          <a:bodyPr>
            <a:normAutofit fontScale="55000" lnSpcReduction="20000"/>
          </a:bodyPr>
          <a:lstStyle/>
          <a:p>
            <a:pPr eaLnBrk="1" hangingPunct="1">
              <a:buFont typeface="Arial" charset="0"/>
              <a:buChar char="•"/>
            </a:pPr>
            <a:r>
              <a:rPr lang="pl-PL" altLang="pl-PL" sz="2000" b="0" dirty="0" smtClean="0"/>
              <a:t>Tereny rekreacyjne</a:t>
            </a:r>
          </a:p>
          <a:p>
            <a:pPr eaLnBrk="1" hangingPunct="1">
              <a:buFont typeface="Arial" charset="0"/>
              <a:buChar char="•"/>
            </a:pPr>
            <a:r>
              <a:rPr lang="pl-PL" altLang="pl-PL" sz="2000" b="0" dirty="0" smtClean="0"/>
              <a:t>Parki pamięci</a:t>
            </a:r>
          </a:p>
          <a:p>
            <a:pPr eaLnBrk="1" hangingPunct="1">
              <a:buFont typeface="Arial" charset="0"/>
              <a:buChar char="•"/>
            </a:pPr>
            <a:r>
              <a:rPr lang="pl-PL" altLang="pl-PL" sz="2000" b="0" dirty="0" smtClean="0"/>
              <a:t>Obszary leśne</a:t>
            </a:r>
          </a:p>
        </p:txBody>
      </p:sp>
      <p:pic>
        <p:nvPicPr>
          <p:cNvPr id="7" name="Symbol zastępczy zawartości 10" descr="20190513_130717.jpg"/>
          <p:cNvPicPr>
            <a:picLocks noGrp="1" noChangeAspect="1"/>
          </p:cNvPicPr>
          <p:nvPr>
            <p:ph sz="half" idx="2"/>
          </p:nvPr>
        </p:nvPicPr>
        <p:blipFill>
          <a:blip r:embed="rId2" cstate="print"/>
          <a:stretch>
            <a:fillRect/>
          </a:stretch>
        </p:blipFill>
        <p:spPr>
          <a:xfrm>
            <a:off x="87502" y="1016682"/>
            <a:ext cx="4864540" cy="2736303"/>
          </a:xfrm>
          <a:prstGeom prst="roundRect">
            <a:avLst>
              <a:gd name="adj" fmla="val 8594"/>
            </a:avLst>
          </a:prstGeom>
          <a:solidFill>
            <a:srgbClr val="FFFFFF">
              <a:shade val="85000"/>
            </a:srgbClr>
          </a:solidFill>
          <a:effectLst/>
        </p:spPr>
      </p:pic>
      <p:pic>
        <p:nvPicPr>
          <p:cNvPr id="20" name="Symbol zastępczy zawartości 10" descr="20190513_130717.jpg"/>
          <p:cNvPicPr>
            <a:picLocks noGrp="1" noChangeAspect="1"/>
          </p:cNvPicPr>
          <p:nvPr>
            <p:ph sz="quarter" idx="4"/>
          </p:nvPr>
        </p:nvPicPr>
        <p:blipFill>
          <a:blip r:embed="rId3" cstate="print"/>
          <a:stretch>
            <a:fillRect/>
          </a:stretch>
        </p:blipFill>
        <p:spPr>
          <a:xfrm>
            <a:off x="179512" y="4064420"/>
            <a:ext cx="4680520" cy="2273740"/>
          </a:xfrm>
          <a:prstGeom prst="roundRect">
            <a:avLst>
              <a:gd name="adj" fmla="val 8594"/>
            </a:avLst>
          </a:prstGeom>
          <a:solidFill>
            <a:srgbClr val="FFFFFF">
              <a:shade val="85000"/>
            </a:srgbClr>
          </a:solidFill>
          <a:effectLst/>
        </p:spPr>
      </p:pic>
      <p:pic>
        <p:nvPicPr>
          <p:cNvPr id="21" name="Symbol zastępczy zawartości 20" descr="20190516_140604.jpg"/>
          <p:cNvPicPr>
            <a:picLocks noGrp="1" noChangeAspect="1"/>
          </p:cNvPicPr>
          <p:nvPr>
            <p:ph sz="half" idx="4294967295"/>
          </p:nvPr>
        </p:nvPicPr>
        <p:blipFill>
          <a:blip r:embed="rId4" cstate="print"/>
          <a:srcRect l="6236" t="695"/>
          <a:stretch>
            <a:fillRect/>
          </a:stretch>
        </p:blipFill>
        <p:spPr>
          <a:xfrm>
            <a:off x="5232286" y="1005086"/>
            <a:ext cx="3776662" cy="1944687"/>
          </a:xfrm>
          <a:prstGeom prst="roundRect">
            <a:avLst>
              <a:gd name="adj" fmla="val 8594"/>
            </a:avLst>
          </a:prstGeom>
          <a:solidFill>
            <a:srgbClr val="FFFFFF">
              <a:shade val="85000"/>
            </a:srgbClr>
          </a:solidFill>
          <a:effectLst/>
        </p:spPr>
      </p:pic>
      <p:pic>
        <p:nvPicPr>
          <p:cNvPr id="22" name="Symbol zastępczy zawartości 20" descr="20190516_140604.jpg"/>
          <p:cNvPicPr>
            <a:picLocks noGrp="1" noChangeAspect="1"/>
          </p:cNvPicPr>
          <p:nvPr>
            <p:ph sz="half" idx="4294967295"/>
          </p:nvPr>
        </p:nvPicPr>
        <p:blipFill>
          <a:blip r:embed="rId5" cstate="print"/>
          <a:stretch>
            <a:fillRect/>
          </a:stretch>
        </p:blipFill>
        <p:spPr>
          <a:xfrm>
            <a:off x="5232286" y="3925490"/>
            <a:ext cx="3727450" cy="2097087"/>
          </a:xfrm>
          <a:prstGeom prst="roundRect">
            <a:avLst>
              <a:gd name="adj" fmla="val 8594"/>
            </a:avLst>
          </a:prstGeom>
          <a:solidFill>
            <a:srgbClr val="FFFFFF">
              <a:shade val="85000"/>
            </a:srgbClr>
          </a:solidFill>
          <a:effectLst/>
        </p:spPr>
      </p:pic>
      <p:sp>
        <p:nvSpPr>
          <p:cNvPr id="9" name="pole tekstowe 8"/>
          <p:cNvSpPr txBox="1"/>
          <p:nvPr/>
        </p:nvSpPr>
        <p:spPr>
          <a:xfrm>
            <a:off x="1619672" y="3721212"/>
            <a:ext cx="1590675" cy="338137"/>
          </a:xfrm>
          <a:prstGeom prst="rect">
            <a:avLst/>
          </a:prstGeom>
          <a:noFill/>
        </p:spPr>
        <p:txBody>
          <a:bodyPr wrap="none">
            <a:spAutoFit/>
          </a:bodyPr>
          <a:lstStyle/>
          <a:p>
            <a:pPr>
              <a:defRPr/>
            </a:pPr>
            <a:r>
              <a:rPr lang="pl-PL" sz="1600" dirty="0">
                <a:latin typeface="+mn-lt"/>
              </a:rPr>
              <a:t>Park w Trzebieży</a:t>
            </a:r>
          </a:p>
        </p:txBody>
      </p:sp>
      <p:sp>
        <p:nvSpPr>
          <p:cNvPr id="11" name="pole tekstowe 10"/>
          <p:cNvSpPr txBox="1"/>
          <p:nvPr/>
        </p:nvSpPr>
        <p:spPr>
          <a:xfrm>
            <a:off x="1908175" y="6381750"/>
            <a:ext cx="1639888" cy="338138"/>
          </a:xfrm>
          <a:prstGeom prst="rect">
            <a:avLst/>
          </a:prstGeom>
          <a:noFill/>
        </p:spPr>
        <p:txBody>
          <a:bodyPr wrap="none">
            <a:spAutoFit/>
          </a:bodyPr>
          <a:lstStyle/>
          <a:p>
            <a:pPr>
              <a:defRPr/>
            </a:pPr>
            <a:r>
              <a:rPr lang="pl-PL" sz="1600" dirty="0">
                <a:latin typeface="+mn-lt"/>
              </a:rPr>
              <a:t>Park Solidarności</a:t>
            </a:r>
          </a:p>
        </p:txBody>
      </p:sp>
      <p:sp>
        <p:nvSpPr>
          <p:cNvPr id="12" name="pole tekstowe 11"/>
          <p:cNvSpPr txBox="1"/>
          <p:nvPr/>
        </p:nvSpPr>
        <p:spPr>
          <a:xfrm>
            <a:off x="7380312" y="5695239"/>
            <a:ext cx="1658937" cy="339725"/>
          </a:xfrm>
          <a:prstGeom prst="rect">
            <a:avLst/>
          </a:prstGeom>
          <a:noFill/>
        </p:spPr>
        <p:txBody>
          <a:bodyPr wrap="none">
            <a:spAutoFit/>
          </a:bodyPr>
          <a:lstStyle/>
          <a:p>
            <a:pPr>
              <a:defRPr/>
            </a:pPr>
            <a:r>
              <a:rPr lang="pl-PL" sz="1600" dirty="0">
                <a:latin typeface="+mn-lt"/>
              </a:rPr>
              <a:t>Park Staromiejski</a:t>
            </a:r>
          </a:p>
        </p:txBody>
      </p:sp>
      <p:pic>
        <p:nvPicPr>
          <p:cNvPr id="13" name="Obraz 12"/>
          <p:cNvPicPr/>
          <p:nvPr/>
        </p:nvPicPr>
        <p:blipFill>
          <a:blip r:embed="rId6">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
        <p:nvSpPr>
          <p:cNvPr id="2" name="pole tekstowe 1"/>
          <p:cNvSpPr txBox="1"/>
          <p:nvPr/>
        </p:nvSpPr>
        <p:spPr>
          <a:xfrm>
            <a:off x="6184513" y="3035283"/>
            <a:ext cx="1872208" cy="307777"/>
          </a:xfrm>
          <a:prstGeom prst="rect">
            <a:avLst/>
          </a:prstGeom>
          <a:noFill/>
        </p:spPr>
        <p:txBody>
          <a:bodyPr wrap="square" rtlCol="0">
            <a:spAutoFit/>
          </a:bodyPr>
          <a:lstStyle/>
          <a:p>
            <a:r>
              <a:rPr lang="pl-PL" sz="1400" dirty="0" smtClean="0"/>
              <a:t>Skwer Jana Pawła II</a:t>
            </a:r>
            <a:endParaRPr lang="pl-PL" sz="14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4"/>
          <p:cNvSpPr>
            <a:spLocks noGrp="1"/>
          </p:cNvSpPr>
          <p:nvPr>
            <p:ph type="title"/>
          </p:nvPr>
        </p:nvSpPr>
        <p:spPr>
          <a:xfrm>
            <a:off x="395536" y="583087"/>
            <a:ext cx="8291264" cy="360090"/>
          </a:xfrm>
        </p:spPr>
        <p:txBody>
          <a:bodyPr rtlCol="0">
            <a:normAutofit fontScale="90000"/>
          </a:bodyPr>
          <a:lstStyle/>
          <a:p>
            <a:pPr eaLnBrk="1" fontAlgn="auto" hangingPunct="1">
              <a:spcAft>
                <a:spcPts val="0"/>
              </a:spcAft>
              <a:defRPr/>
            </a:pPr>
            <a:r>
              <a:rPr lang="pl-PL" sz="1800" b="1" dirty="0" smtClean="0">
                <a:solidFill>
                  <a:schemeClr val="tx2">
                    <a:lumMod val="60000"/>
                    <a:lumOff val="40000"/>
                  </a:schemeClr>
                </a:solidFill>
              </a:rPr>
              <a:t>DOMINANTY KRAJOBRAZOWE</a:t>
            </a:r>
            <a:endParaRPr lang="pl-PL" sz="1800" b="1" dirty="0">
              <a:solidFill>
                <a:schemeClr val="tx2">
                  <a:lumMod val="60000"/>
                  <a:lumOff val="40000"/>
                </a:schemeClr>
              </a:solidFill>
            </a:endParaRPr>
          </a:p>
        </p:txBody>
      </p:sp>
      <p:pic>
        <p:nvPicPr>
          <p:cNvPr id="7" name="Symbol zastępczy zawartości 10" descr="20190513_130717.jpg"/>
          <p:cNvPicPr>
            <a:picLocks noGrp="1" noChangeAspect="1"/>
          </p:cNvPicPr>
          <p:nvPr>
            <p:ph sz="half" idx="2"/>
          </p:nvPr>
        </p:nvPicPr>
        <p:blipFill>
          <a:blip r:embed="rId2" cstate="print"/>
          <a:stretch>
            <a:fillRect/>
          </a:stretch>
        </p:blipFill>
        <p:spPr>
          <a:xfrm>
            <a:off x="179512" y="957701"/>
            <a:ext cx="8280920" cy="5855674"/>
          </a:xfrm>
          <a:prstGeom prst="roundRect">
            <a:avLst>
              <a:gd name="adj" fmla="val 8594"/>
            </a:avLst>
          </a:prstGeom>
          <a:solidFill>
            <a:srgbClr val="FFFFFF">
              <a:shade val="85000"/>
            </a:srgbClr>
          </a:solidFill>
          <a:effectLst/>
        </p:spPr>
      </p:pic>
      <p:pic>
        <p:nvPicPr>
          <p:cNvPr id="4" name="Obraz 3"/>
          <p:cNvPicPr/>
          <p:nvPr/>
        </p:nvPicPr>
        <p:blipFill>
          <a:blip r:embed="rId3">
            <a:extLst>
              <a:ext uri="{28A0092B-C50C-407E-A947-70E740481C1C}">
                <a14:useLocalDpi xmlns:a14="http://schemas.microsoft.com/office/drawing/2010/main" val="0"/>
              </a:ext>
            </a:extLst>
          </a:blip>
          <a:srcRect/>
          <a:stretch>
            <a:fillRect/>
          </a:stretch>
        </p:blipFill>
        <p:spPr bwMode="auto">
          <a:xfrm>
            <a:off x="1661443" y="21216"/>
            <a:ext cx="5759450" cy="60452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4"/>
          <p:cNvSpPr>
            <a:spLocks noGrp="1"/>
          </p:cNvSpPr>
          <p:nvPr>
            <p:ph type="title"/>
          </p:nvPr>
        </p:nvSpPr>
        <p:spPr>
          <a:xfrm>
            <a:off x="539552" y="654987"/>
            <a:ext cx="8147248" cy="432098"/>
          </a:xfrm>
        </p:spPr>
        <p:txBody>
          <a:bodyPr rtlCol="0">
            <a:normAutofit/>
          </a:bodyPr>
          <a:lstStyle/>
          <a:p>
            <a:pPr eaLnBrk="1" fontAlgn="auto" hangingPunct="1">
              <a:spcAft>
                <a:spcPts val="0"/>
              </a:spcAft>
              <a:defRPr/>
            </a:pPr>
            <a:r>
              <a:rPr lang="pl-PL" sz="1800" b="1" dirty="0" smtClean="0">
                <a:solidFill>
                  <a:schemeClr val="tx2">
                    <a:lumMod val="60000"/>
                    <a:lumOff val="40000"/>
                  </a:schemeClr>
                </a:solidFill>
              </a:rPr>
              <a:t>DOMINANTY KRAJOBRAZOWE</a:t>
            </a:r>
            <a:endParaRPr lang="pl-PL" sz="1800" b="1" dirty="0">
              <a:solidFill>
                <a:schemeClr val="tx2">
                  <a:lumMod val="60000"/>
                  <a:lumOff val="40000"/>
                </a:schemeClr>
              </a:solidFill>
            </a:endParaRPr>
          </a:p>
        </p:txBody>
      </p:sp>
      <p:sp>
        <p:nvSpPr>
          <p:cNvPr id="25608" name="Symbol zastępczy tekstu 8"/>
          <p:cNvSpPr>
            <a:spLocks noGrp="1"/>
          </p:cNvSpPr>
          <p:nvPr>
            <p:ph type="body" idx="1"/>
          </p:nvPr>
        </p:nvSpPr>
        <p:spPr>
          <a:xfrm>
            <a:off x="263104" y="1170930"/>
            <a:ext cx="4473575" cy="165100"/>
          </a:xfrm>
        </p:spPr>
        <p:txBody>
          <a:bodyPr>
            <a:noAutofit/>
          </a:bodyPr>
          <a:lstStyle/>
          <a:p>
            <a:pPr algn="ctr">
              <a:defRPr/>
            </a:pPr>
            <a:r>
              <a:rPr lang="pl-PL" sz="1400" b="0" dirty="0" smtClean="0">
                <a:latin typeface="+mj-lt"/>
              </a:rPr>
              <a:t>Przęsocin, górująca wieża kościoła</a:t>
            </a:r>
          </a:p>
        </p:txBody>
      </p:sp>
      <p:pic>
        <p:nvPicPr>
          <p:cNvPr id="21" name="Symbol zastępczy zawartości 20" descr="20190516_140604.jpg"/>
          <p:cNvPicPr>
            <a:picLocks noGrp="1" noChangeAspect="1"/>
          </p:cNvPicPr>
          <p:nvPr>
            <p:ph sz="half" idx="2"/>
          </p:nvPr>
        </p:nvPicPr>
        <p:blipFill>
          <a:blip r:embed="rId2" cstate="print"/>
          <a:stretch>
            <a:fillRect/>
          </a:stretch>
        </p:blipFill>
        <p:spPr>
          <a:xfrm>
            <a:off x="5117808" y="1776394"/>
            <a:ext cx="3968440" cy="2232248"/>
          </a:xfrm>
          <a:prstGeom prst="roundRect">
            <a:avLst>
              <a:gd name="adj" fmla="val 8594"/>
            </a:avLst>
          </a:prstGeom>
          <a:solidFill>
            <a:srgbClr val="FFFFFF">
              <a:shade val="85000"/>
            </a:srgbClr>
          </a:solidFill>
          <a:effectLst/>
        </p:spPr>
      </p:pic>
      <p:sp>
        <p:nvSpPr>
          <p:cNvPr id="25611" name="Symbol zastępczy tekstu 8"/>
          <p:cNvSpPr>
            <a:spLocks noGrp="1"/>
          </p:cNvSpPr>
          <p:nvPr>
            <p:ph type="body" sz="quarter" idx="3"/>
          </p:nvPr>
        </p:nvSpPr>
        <p:spPr>
          <a:xfrm>
            <a:off x="5737597" y="6486432"/>
            <a:ext cx="2600845" cy="166141"/>
          </a:xfrm>
        </p:spPr>
        <p:txBody>
          <a:bodyPr>
            <a:noAutofit/>
          </a:bodyPr>
          <a:lstStyle/>
          <a:p>
            <a:pPr>
              <a:defRPr/>
            </a:pPr>
            <a:r>
              <a:rPr lang="pl-PL" sz="1400" b="0" dirty="0" smtClean="0">
                <a:latin typeface="+mj-lt"/>
              </a:rPr>
              <a:t>Zabudowa blokowa, Police</a:t>
            </a:r>
          </a:p>
        </p:txBody>
      </p:sp>
      <p:pic>
        <p:nvPicPr>
          <p:cNvPr id="22" name="Symbol zastępczy zawartości 20" descr="20190516_140604.jpg"/>
          <p:cNvPicPr>
            <a:picLocks noGrp="1" noChangeAspect="1"/>
          </p:cNvPicPr>
          <p:nvPr>
            <p:ph sz="quarter" idx="4"/>
          </p:nvPr>
        </p:nvPicPr>
        <p:blipFill>
          <a:blip r:embed="rId3" cstate="print"/>
          <a:stretch>
            <a:fillRect/>
          </a:stretch>
        </p:blipFill>
        <p:spPr>
          <a:xfrm>
            <a:off x="5068056" y="4072028"/>
            <a:ext cx="4067944" cy="2287631"/>
          </a:xfrm>
          <a:prstGeom prst="roundRect">
            <a:avLst>
              <a:gd name="adj" fmla="val 8594"/>
            </a:avLst>
          </a:prstGeom>
          <a:solidFill>
            <a:srgbClr val="FFFFFF">
              <a:shade val="85000"/>
            </a:srgbClr>
          </a:solidFill>
          <a:effectLst/>
        </p:spPr>
      </p:pic>
      <p:pic>
        <p:nvPicPr>
          <p:cNvPr id="7" name="Symbol zastępczy zawartości 10" descr="20190513_130717.jpg"/>
          <p:cNvPicPr>
            <a:picLocks noGrp="1" noChangeAspect="1"/>
          </p:cNvPicPr>
          <p:nvPr>
            <p:ph sz="half" idx="4294967295"/>
          </p:nvPr>
        </p:nvPicPr>
        <p:blipFill>
          <a:blip r:embed="rId4" cstate="print"/>
          <a:srcRect l="7401" t="1278" r="12664" b="10414"/>
          <a:stretch>
            <a:fillRect/>
          </a:stretch>
        </p:blipFill>
        <p:spPr>
          <a:xfrm>
            <a:off x="251520" y="1410171"/>
            <a:ext cx="4536504" cy="2436078"/>
          </a:xfrm>
          <a:prstGeom prst="roundRect">
            <a:avLst>
              <a:gd name="adj" fmla="val 8594"/>
            </a:avLst>
          </a:prstGeom>
          <a:solidFill>
            <a:srgbClr val="FFFFFF">
              <a:shade val="85000"/>
            </a:srgbClr>
          </a:solidFill>
          <a:effectLst/>
        </p:spPr>
      </p:pic>
      <p:pic>
        <p:nvPicPr>
          <p:cNvPr id="20" name="Symbol zastępczy zawartości 10" descr="20190513_130717.jpg"/>
          <p:cNvPicPr>
            <a:picLocks noGrp="1" noChangeAspect="1"/>
          </p:cNvPicPr>
          <p:nvPr>
            <p:ph sz="half" idx="4294967295"/>
          </p:nvPr>
        </p:nvPicPr>
        <p:blipFill>
          <a:blip r:embed="rId5" cstate="print"/>
          <a:stretch>
            <a:fillRect/>
          </a:stretch>
        </p:blipFill>
        <p:spPr>
          <a:xfrm>
            <a:off x="204879" y="3969674"/>
            <a:ext cx="4583146" cy="2578114"/>
          </a:xfrm>
          <a:prstGeom prst="roundRect">
            <a:avLst>
              <a:gd name="adj" fmla="val 8594"/>
            </a:avLst>
          </a:prstGeom>
          <a:solidFill>
            <a:srgbClr val="FFFFFF">
              <a:shade val="85000"/>
            </a:srgbClr>
          </a:solidFill>
          <a:effectLst/>
        </p:spPr>
      </p:pic>
      <p:sp>
        <p:nvSpPr>
          <p:cNvPr id="25609" name="Symbol zastępczy tekstu 8"/>
          <p:cNvSpPr>
            <a:spLocks noGrp="1"/>
          </p:cNvSpPr>
          <p:nvPr>
            <p:ph type="body" idx="4294967295"/>
          </p:nvPr>
        </p:nvSpPr>
        <p:spPr>
          <a:xfrm>
            <a:off x="1331640" y="6569503"/>
            <a:ext cx="2160588" cy="238125"/>
          </a:xfrm>
        </p:spPr>
        <p:txBody>
          <a:bodyPr>
            <a:noAutofit/>
          </a:bodyPr>
          <a:lstStyle/>
          <a:p>
            <a:pPr algn="ctr">
              <a:buNone/>
              <a:defRPr/>
            </a:pPr>
            <a:r>
              <a:rPr lang="pl-PL" sz="1400" dirty="0" smtClean="0">
                <a:latin typeface="+mj-lt"/>
              </a:rPr>
              <a:t>Trzebież, kościół</a:t>
            </a:r>
          </a:p>
        </p:txBody>
      </p:sp>
      <p:sp>
        <p:nvSpPr>
          <p:cNvPr id="25610" name="Symbol zastępczy tekstu 8"/>
          <p:cNvSpPr>
            <a:spLocks noGrp="1"/>
          </p:cNvSpPr>
          <p:nvPr>
            <p:ph type="body" idx="4294967295"/>
          </p:nvPr>
        </p:nvSpPr>
        <p:spPr>
          <a:xfrm>
            <a:off x="6012160" y="1397219"/>
            <a:ext cx="4475162" cy="165100"/>
          </a:xfrm>
        </p:spPr>
        <p:txBody>
          <a:bodyPr>
            <a:noAutofit/>
          </a:bodyPr>
          <a:lstStyle/>
          <a:p>
            <a:pPr>
              <a:buNone/>
              <a:defRPr/>
            </a:pPr>
            <a:r>
              <a:rPr lang="pl-PL" sz="1400" dirty="0" smtClean="0">
                <a:latin typeface="+mj-lt"/>
              </a:rPr>
              <a:t>Kościół  NPM w Policach</a:t>
            </a:r>
          </a:p>
        </p:txBody>
      </p:sp>
      <p:pic>
        <p:nvPicPr>
          <p:cNvPr id="11" name="Obraz 10"/>
          <p:cNvPicPr/>
          <p:nvPr/>
        </p:nvPicPr>
        <p:blipFill>
          <a:blip r:embed="rId6">
            <a:extLst>
              <a:ext uri="{28A0092B-C50C-407E-A947-70E740481C1C}">
                <a14:useLocalDpi xmlns:a14="http://schemas.microsoft.com/office/drawing/2010/main" val="0"/>
              </a:ext>
            </a:extLst>
          </a:blip>
          <a:srcRect/>
          <a:stretch>
            <a:fillRect/>
          </a:stretch>
        </p:blipFill>
        <p:spPr bwMode="auto">
          <a:xfrm>
            <a:off x="1661443" y="21216"/>
            <a:ext cx="5759450" cy="60452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4"/>
          <p:cNvSpPr>
            <a:spLocks noGrp="1"/>
          </p:cNvSpPr>
          <p:nvPr>
            <p:ph type="title"/>
          </p:nvPr>
        </p:nvSpPr>
        <p:spPr>
          <a:xfrm>
            <a:off x="467544" y="754881"/>
            <a:ext cx="8219256" cy="432098"/>
          </a:xfrm>
        </p:spPr>
        <p:txBody>
          <a:bodyPr rtlCol="0">
            <a:normAutofit/>
          </a:bodyPr>
          <a:lstStyle/>
          <a:p>
            <a:pPr eaLnBrk="1" fontAlgn="auto" hangingPunct="1">
              <a:spcAft>
                <a:spcPts val="0"/>
              </a:spcAft>
              <a:defRPr/>
            </a:pPr>
            <a:r>
              <a:rPr lang="pl-PL" sz="1800" b="1" dirty="0" smtClean="0">
                <a:solidFill>
                  <a:schemeClr val="tx2">
                    <a:lumMod val="60000"/>
                    <a:lumOff val="40000"/>
                  </a:schemeClr>
                </a:solidFill>
              </a:rPr>
              <a:t>DOMINANTY KRAJOBRAZOWE</a:t>
            </a:r>
            <a:endParaRPr lang="pl-PL" sz="1800" b="1" dirty="0">
              <a:solidFill>
                <a:schemeClr val="tx2">
                  <a:lumMod val="60000"/>
                  <a:lumOff val="40000"/>
                </a:schemeClr>
              </a:solidFill>
            </a:endParaRPr>
          </a:p>
        </p:txBody>
      </p:sp>
      <p:sp>
        <p:nvSpPr>
          <p:cNvPr id="24585" name="Symbol zastępczy tekstu 8"/>
          <p:cNvSpPr>
            <a:spLocks noGrp="1"/>
          </p:cNvSpPr>
          <p:nvPr>
            <p:ph type="body" idx="1"/>
          </p:nvPr>
        </p:nvSpPr>
        <p:spPr>
          <a:xfrm>
            <a:off x="1691680" y="5949280"/>
            <a:ext cx="2160587" cy="670149"/>
          </a:xfrm>
        </p:spPr>
        <p:txBody>
          <a:bodyPr>
            <a:noAutofit/>
          </a:bodyPr>
          <a:lstStyle/>
          <a:p>
            <a:pPr algn="ctr">
              <a:defRPr/>
            </a:pPr>
            <a:r>
              <a:rPr lang="pl-PL" sz="1400" b="0" dirty="0" smtClean="0">
                <a:latin typeface="+mj-lt"/>
              </a:rPr>
              <a:t>Osiedle, zabudowa bloków wysokich</a:t>
            </a:r>
          </a:p>
        </p:txBody>
      </p:sp>
      <p:pic>
        <p:nvPicPr>
          <p:cNvPr id="16" name="Symbol zastępczy zawartości 10" descr="20190513_130717.jpg"/>
          <p:cNvPicPr>
            <a:picLocks noGrp="1" noChangeAspect="1"/>
          </p:cNvPicPr>
          <p:nvPr>
            <p:ph sz="half" idx="2"/>
          </p:nvPr>
        </p:nvPicPr>
        <p:blipFill>
          <a:blip r:embed="rId2" cstate="print"/>
          <a:srcRect l="12903" t="-1425"/>
          <a:stretch>
            <a:fillRect/>
          </a:stretch>
        </p:blipFill>
        <p:spPr>
          <a:xfrm>
            <a:off x="73002" y="1260153"/>
            <a:ext cx="4142841" cy="2345180"/>
          </a:xfrm>
          <a:prstGeom prst="roundRect">
            <a:avLst>
              <a:gd name="adj" fmla="val 8594"/>
            </a:avLst>
          </a:prstGeom>
          <a:solidFill>
            <a:srgbClr val="FFFFFF">
              <a:shade val="85000"/>
            </a:srgbClr>
          </a:solidFill>
          <a:effectLst/>
        </p:spPr>
      </p:pic>
      <p:sp>
        <p:nvSpPr>
          <p:cNvPr id="26631" name="Symbol zastępczy tekstu 8"/>
          <p:cNvSpPr>
            <a:spLocks noGrp="1"/>
          </p:cNvSpPr>
          <p:nvPr>
            <p:ph type="body" sz="quarter" idx="3"/>
          </p:nvPr>
        </p:nvSpPr>
        <p:spPr>
          <a:xfrm>
            <a:off x="-107950" y="3933825"/>
            <a:ext cx="4473575" cy="165100"/>
          </a:xfrm>
        </p:spPr>
        <p:txBody>
          <a:bodyPr>
            <a:noAutofit/>
          </a:bodyPr>
          <a:lstStyle/>
          <a:p>
            <a:pPr algn="ctr">
              <a:defRPr/>
            </a:pPr>
            <a:r>
              <a:rPr lang="pl-PL" sz="1400" b="0" dirty="0" smtClean="0">
                <a:latin typeface="+mj-lt"/>
              </a:rPr>
              <a:t>Zakłady chemiczne i towarzysząca im infrastruktura nadziemna</a:t>
            </a:r>
          </a:p>
        </p:txBody>
      </p:sp>
      <p:pic>
        <p:nvPicPr>
          <p:cNvPr id="20" name="Symbol zastępczy zawartości 10" descr="20190513_130717.jpg"/>
          <p:cNvPicPr>
            <a:picLocks noGrp="1" noChangeAspect="1"/>
          </p:cNvPicPr>
          <p:nvPr>
            <p:ph sz="quarter" idx="4"/>
          </p:nvPr>
        </p:nvPicPr>
        <p:blipFill>
          <a:blip r:embed="rId3" cstate="print"/>
          <a:srcRect l="11919" t="-2281"/>
          <a:stretch>
            <a:fillRect/>
          </a:stretch>
        </p:blipFill>
        <p:spPr>
          <a:xfrm>
            <a:off x="4327437" y="1228254"/>
            <a:ext cx="4719912" cy="2664296"/>
          </a:xfrm>
          <a:prstGeom prst="roundRect">
            <a:avLst>
              <a:gd name="adj" fmla="val 8594"/>
            </a:avLst>
          </a:prstGeom>
          <a:solidFill>
            <a:srgbClr val="FFFFFF">
              <a:shade val="85000"/>
            </a:srgbClr>
          </a:solidFill>
          <a:effectLst/>
        </p:spPr>
      </p:pic>
      <p:pic>
        <p:nvPicPr>
          <p:cNvPr id="7" name="Symbol zastępczy zawartości 10" descr="20190513_130717.jpg"/>
          <p:cNvPicPr>
            <a:picLocks noGrp="1" noChangeAspect="1"/>
          </p:cNvPicPr>
          <p:nvPr>
            <p:ph sz="half" idx="4294967295"/>
          </p:nvPr>
        </p:nvPicPr>
        <p:blipFill>
          <a:blip r:embed="rId4" cstate="print"/>
          <a:stretch>
            <a:fillRect/>
          </a:stretch>
        </p:blipFill>
        <p:spPr>
          <a:xfrm>
            <a:off x="4215843" y="4016375"/>
            <a:ext cx="4856162" cy="2732088"/>
          </a:xfrm>
          <a:prstGeom prst="roundRect">
            <a:avLst>
              <a:gd name="adj" fmla="val 8594"/>
            </a:avLst>
          </a:prstGeom>
          <a:solidFill>
            <a:srgbClr val="FFFFFF">
              <a:shade val="85000"/>
            </a:srgbClr>
          </a:solidFill>
          <a:effectLst/>
        </p:spPr>
      </p:pic>
      <p:pic>
        <p:nvPicPr>
          <p:cNvPr id="8" name="Obraz 7"/>
          <p:cNvPicPr/>
          <p:nvPr/>
        </p:nvPicPr>
        <p:blipFill>
          <a:blip r:embed="rId5">
            <a:extLst>
              <a:ext uri="{28A0092B-C50C-407E-A947-70E740481C1C}">
                <a14:useLocalDpi xmlns:a14="http://schemas.microsoft.com/office/drawing/2010/main" val="0"/>
              </a:ext>
            </a:extLst>
          </a:blip>
          <a:srcRect/>
          <a:stretch>
            <a:fillRect/>
          </a:stretch>
        </p:blipFill>
        <p:spPr bwMode="auto">
          <a:xfrm>
            <a:off x="1661443" y="21216"/>
            <a:ext cx="5759450" cy="60452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125412" y="715963"/>
            <a:ext cx="8964613" cy="561975"/>
          </a:xfrm>
        </p:spPr>
        <p:txBody>
          <a:bodyPr rtlCol="0">
            <a:noAutofit/>
          </a:bodyPr>
          <a:lstStyle/>
          <a:p>
            <a:pPr eaLnBrk="1" fontAlgn="auto" hangingPunct="1">
              <a:spcAft>
                <a:spcPts val="0"/>
              </a:spcAft>
              <a:defRPr/>
            </a:pPr>
            <a:r>
              <a:rPr lang="pl-PL" sz="1800" b="1" dirty="0" smtClean="0">
                <a:solidFill>
                  <a:schemeClr val="tx2">
                    <a:lumMod val="60000"/>
                    <a:lumOff val="40000"/>
                  </a:schemeClr>
                </a:solidFill>
                <a:latin typeface="+mn-lt"/>
              </a:rPr>
              <a:t>TERENY PRZEMYSŁOWE I ZDEGRADOWANE</a:t>
            </a:r>
            <a:endParaRPr lang="pl-PL" sz="1800" b="1" dirty="0">
              <a:solidFill>
                <a:schemeClr val="tx2">
                  <a:lumMod val="60000"/>
                  <a:lumOff val="40000"/>
                </a:schemeClr>
              </a:solidFill>
              <a:latin typeface="+mn-lt"/>
            </a:endParaRPr>
          </a:p>
        </p:txBody>
      </p:sp>
      <p:sp>
        <p:nvSpPr>
          <p:cNvPr id="19" name="Symbol zastępczy tekstu 5"/>
          <p:cNvSpPr>
            <a:spLocks noGrp="1"/>
          </p:cNvSpPr>
          <p:nvPr>
            <p:ph type="body" idx="1"/>
          </p:nvPr>
        </p:nvSpPr>
        <p:spPr>
          <a:xfrm>
            <a:off x="395288" y="1196752"/>
            <a:ext cx="8425184" cy="385985"/>
          </a:xfrm>
        </p:spPr>
        <p:txBody>
          <a:bodyPr>
            <a:noAutofit/>
          </a:bodyPr>
          <a:lstStyle/>
          <a:p>
            <a:pPr algn="ctr">
              <a:defRPr/>
            </a:pPr>
            <a:r>
              <a:rPr lang="pl-PL" sz="2000" b="0" dirty="0" smtClean="0">
                <a:solidFill>
                  <a:schemeClr val="bg2">
                    <a:lumMod val="25000"/>
                  </a:schemeClr>
                </a:solidFill>
              </a:rPr>
              <a:t>Obszar przemysłowy, dominanta krajobrazowa</a:t>
            </a:r>
            <a:endParaRPr lang="pl-PL" sz="2000" b="0" dirty="0">
              <a:solidFill>
                <a:schemeClr val="bg2">
                  <a:lumMod val="25000"/>
                </a:schemeClr>
              </a:solidFill>
            </a:endParaRPr>
          </a:p>
        </p:txBody>
      </p:sp>
      <p:pic>
        <p:nvPicPr>
          <p:cNvPr id="17" name="Symbol zastępczy zawartości 10" descr="20190513_130717.jpg"/>
          <p:cNvPicPr>
            <a:picLocks noGrp="1" noChangeAspect="1"/>
          </p:cNvPicPr>
          <p:nvPr>
            <p:ph sz="half" idx="2"/>
          </p:nvPr>
        </p:nvPicPr>
        <p:blipFill>
          <a:blip r:embed="rId2" cstate="print"/>
          <a:stretch>
            <a:fillRect/>
          </a:stretch>
        </p:blipFill>
        <p:spPr>
          <a:xfrm>
            <a:off x="35719" y="1657350"/>
            <a:ext cx="9144000" cy="4445000"/>
          </a:xfrm>
          <a:prstGeom prst="roundRect">
            <a:avLst>
              <a:gd name="adj" fmla="val 8594"/>
            </a:avLst>
          </a:prstGeom>
          <a:solidFill>
            <a:srgbClr val="FFFFFF">
              <a:shade val="85000"/>
            </a:srgbClr>
          </a:solidFill>
          <a:effectLst/>
        </p:spPr>
      </p:pic>
      <p:sp>
        <p:nvSpPr>
          <p:cNvPr id="18" name="Symbol zastępczy tekstu 7"/>
          <p:cNvSpPr>
            <a:spLocks noGrp="1"/>
          </p:cNvSpPr>
          <p:nvPr>
            <p:ph type="body" sz="quarter" idx="3"/>
          </p:nvPr>
        </p:nvSpPr>
        <p:spPr>
          <a:xfrm>
            <a:off x="1116013" y="6102350"/>
            <a:ext cx="7127875" cy="639763"/>
          </a:xfrm>
        </p:spPr>
        <p:txBody>
          <a:bodyPr>
            <a:noAutofit/>
          </a:bodyPr>
          <a:lstStyle/>
          <a:p>
            <a:pPr algn="ctr">
              <a:defRPr/>
            </a:pPr>
            <a:r>
              <a:rPr lang="pl-PL" sz="2000" b="0" dirty="0" smtClean="0">
                <a:solidFill>
                  <a:schemeClr val="tx1">
                    <a:lumMod val="85000"/>
                    <a:lumOff val="15000"/>
                  </a:schemeClr>
                </a:solidFill>
              </a:rPr>
              <a:t>Obszar wykazujący brak widocznych przesłon widokowych i minimalizacji wpływu wizualnego na krajobraz</a:t>
            </a:r>
            <a:endParaRPr lang="pl-PL" sz="2000" b="0" dirty="0">
              <a:solidFill>
                <a:schemeClr val="tx1">
                  <a:lumMod val="85000"/>
                  <a:lumOff val="15000"/>
                </a:schemeClr>
              </a:solidFill>
            </a:endParaRPr>
          </a:p>
        </p:txBody>
      </p:sp>
      <p:sp>
        <p:nvSpPr>
          <p:cNvPr id="12" name="Symbol zastępczy tekstu 7"/>
          <p:cNvSpPr>
            <a:spLocks noGrp="1"/>
          </p:cNvSpPr>
          <p:nvPr>
            <p:ph sz="quarter" idx="4"/>
          </p:nvPr>
        </p:nvSpPr>
        <p:spPr>
          <a:xfrm>
            <a:off x="539750" y="3500438"/>
            <a:ext cx="3635375" cy="576262"/>
          </a:xfrm>
        </p:spPr>
        <p:txBody>
          <a:bodyPr rtlCol="0">
            <a:noAutofit/>
          </a:bodyPr>
          <a:lstStyle/>
          <a:p>
            <a:pPr algn="ctr" eaLnBrk="1" fontAlgn="auto" hangingPunct="1">
              <a:spcAft>
                <a:spcPts val="0"/>
              </a:spcAft>
              <a:buFont typeface="Arial" panose="020B0604020202020204" pitchFamily="34" charset="0"/>
              <a:buChar char="•"/>
              <a:defRPr/>
            </a:pPr>
            <a:r>
              <a:rPr lang="pl-PL" sz="1600" dirty="0" err="1" smtClean="0">
                <a:effectLst>
                  <a:outerShdw blurRad="38100" dist="38100" dir="2700000" algn="tl">
                    <a:srgbClr val="000000">
                      <a:alpha val="43137"/>
                    </a:srgbClr>
                  </a:outerShdw>
                </a:effectLst>
              </a:rPr>
              <a:t>ul.Winniczna</a:t>
            </a:r>
            <a:r>
              <a:rPr lang="pl-PL" sz="1600" dirty="0" smtClean="0">
                <a:effectLst>
                  <a:outerShdw blurRad="38100" dist="38100" dir="2700000" algn="tl">
                    <a:srgbClr val="000000">
                      <a:alpha val="43137"/>
                    </a:srgbClr>
                  </a:outerShdw>
                </a:effectLst>
              </a:rPr>
              <a:t> </a:t>
            </a:r>
            <a:endParaRPr lang="pl-PL" sz="1600" dirty="0">
              <a:effectLst>
                <a:outerShdw blurRad="38100" dist="38100" dir="2700000" algn="tl">
                  <a:srgbClr val="000000">
                    <a:alpha val="43137"/>
                  </a:srgbClr>
                </a:outerShdw>
              </a:effectLst>
            </a:endParaRPr>
          </a:p>
        </p:txBody>
      </p:sp>
      <p:sp>
        <p:nvSpPr>
          <p:cNvPr id="9" name="Symbol zastępczy tekstu 7"/>
          <p:cNvSpPr>
            <a:spLocks noGrp="1"/>
          </p:cNvSpPr>
          <p:nvPr>
            <p:ph type="body" sz="quarter" idx="4294967295"/>
          </p:nvPr>
        </p:nvSpPr>
        <p:spPr>
          <a:xfrm>
            <a:off x="5508625" y="3573463"/>
            <a:ext cx="3635375" cy="576262"/>
          </a:xfrm>
        </p:spPr>
        <p:txBody>
          <a:bodyPr rtlCol="0">
            <a:noAutofit/>
          </a:bodyPr>
          <a:lstStyle/>
          <a:p>
            <a:pPr algn="ctr" eaLnBrk="1" fontAlgn="auto" hangingPunct="1">
              <a:spcAft>
                <a:spcPts val="0"/>
              </a:spcAft>
              <a:buFont typeface="Arial" panose="020B0604020202020204" pitchFamily="34" charset="0"/>
              <a:buChar char="•"/>
              <a:defRPr/>
            </a:pPr>
            <a:r>
              <a:rPr lang="pl-PL" sz="1600" dirty="0" err="1" smtClean="0">
                <a:effectLst>
                  <a:outerShdw blurRad="38100" dist="38100" dir="2700000" algn="tl">
                    <a:srgbClr val="000000">
                      <a:alpha val="43137"/>
                    </a:srgbClr>
                  </a:outerShdw>
                </a:effectLst>
              </a:rPr>
              <a:t>ul.Polna</a:t>
            </a:r>
            <a:r>
              <a:rPr lang="pl-PL" sz="1600" dirty="0" smtClean="0">
                <a:effectLst>
                  <a:outerShdw blurRad="38100" dist="38100" dir="2700000" algn="tl">
                    <a:srgbClr val="000000">
                      <a:alpha val="43137"/>
                    </a:srgbClr>
                  </a:outerShdw>
                </a:effectLst>
              </a:rPr>
              <a:t> </a:t>
            </a:r>
            <a:endParaRPr lang="pl-PL" sz="1600" dirty="0">
              <a:effectLst>
                <a:outerShdw blurRad="38100" dist="38100" dir="2700000" algn="tl">
                  <a:srgbClr val="000000">
                    <a:alpha val="43137"/>
                  </a:srgbClr>
                </a:outerShdw>
              </a:effectLst>
            </a:endParaRPr>
          </a:p>
        </p:txBody>
      </p:sp>
      <p:pic>
        <p:nvPicPr>
          <p:cNvPr id="8" name="Obraz 7"/>
          <p:cNvPicPr/>
          <p:nvPr/>
        </p:nvPicPr>
        <p:blipFill>
          <a:blip r:embed="rId3">
            <a:extLst>
              <a:ext uri="{28A0092B-C50C-407E-A947-70E740481C1C}">
                <a14:useLocalDpi xmlns:a14="http://schemas.microsoft.com/office/drawing/2010/main" val="0"/>
              </a:ext>
            </a:extLst>
          </a:blip>
          <a:srcRect/>
          <a:stretch>
            <a:fillRect/>
          </a:stretch>
        </p:blipFill>
        <p:spPr bwMode="auto">
          <a:xfrm>
            <a:off x="1661443" y="21216"/>
            <a:ext cx="5759450" cy="60452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99" y="1648550"/>
            <a:ext cx="6504317" cy="5209449"/>
          </a:xfrm>
        </p:spPr>
      </p:pic>
      <p:sp>
        <p:nvSpPr>
          <p:cNvPr id="5" name="pole tekstowe 4"/>
          <p:cNvSpPr txBox="1"/>
          <p:nvPr/>
        </p:nvSpPr>
        <p:spPr>
          <a:xfrm>
            <a:off x="118625" y="563921"/>
            <a:ext cx="8928992" cy="400110"/>
          </a:xfrm>
          <a:prstGeom prst="rect">
            <a:avLst/>
          </a:prstGeom>
          <a:noFill/>
        </p:spPr>
        <p:txBody>
          <a:bodyPr wrap="square" rtlCol="0">
            <a:spAutoFit/>
          </a:bodyPr>
          <a:lstStyle/>
          <a:p>
            <a:r>
              <a:rPr lang="pl-PL" sz="2000" b="1" dirty="0" smtClean="0"/>
              <a:t>Ostoje różnorodności gatunkowej flory</a:t>
            </a:r>
            <a:endParaRPr lang="pl-PL" sz="2000" b="1" dirty="0"/>
          </a:p>
        </p:txBody>
      </p:sp>
      <p:sp>
        <p:nvSpPr>
          <p:cNvPr id="6" name="pole tekstowe 5"/>
          <p:cNvSpPr txBox="1"/>
          <p:nvPr/>
        </p:nvSpPr>
        <p:spPr>
          <a:xfrm>
            <a:off x="6516216" y="2276872"/>
            <a:ext cx="2662114" cy="3416320"/>
          </a:xfrm>
          <a:prstGeom prst="rect">
            <a:avLst/>
          </a:prstGeom>
          <a:noFill/>
        </p:spPr>
        <p:txBody>
          <a:bodyPr wrap="square" rtlCol="0">
            <a:spAutoFit/>
          </a:bodyPr>
          <a:lstStyle/>
          <a:p>
            <a:pPr marL="285750" indent="-285750">
              <a:buFont typeface="Arial" panose="020B0604020202020204" pitchFamily="34" charset="0"/>
              <a:buChar char="•"/>
            </a:pPr>
            <a:r>
              <a:rPr lang="pl-PL" dirty="0" smtClean="0"/>
              <a:t>wzgórza morenowe między Przęsocinem, Siedlicami i Pilchowem,</a:t>
            </a:r>
          </a:p>
          <a:p>
            <a:pPr marL="285750" indent="-285750">
              <a:buFont typeface="Arial" panose="020B0604020202020204" pitchFamily="34" charset="0"/>
              <a:buChar char="•"/>
            </a:pPr>
            <a:r>
              <a:rPr lang="pl-PL" dirty="0" smtClean="0"/>
              <a:t>dolina Odry i brzegi Roztoki Odrzańskiej,</a:t>
            </a:r>
          </a:p>
          <a:p>
            <a:pPr marL="285750" indent="-285750">
              <a:buFont typeface="Arial" panose="020B0604020202020204" pitchFamily="34" charset="0"/>
              <a:buChar char="•"/>
            </a:pPr>
            <a:r>
              <a:rPr lang="pl-PL" dirty="0" smtClean="0"/>
              <a:t>torfowiska mszarne w Puszczy Wkrzańskiej, </a:t>
            </a:r>
          </a:p>
          <a:p>
            <a:pPr marL="285750" indent="-285750">
              <a:buFont typeface="Arial" panose="020B0604020202020204" pitchFamily="34" charset="0"/>
              <a:buChar char="•"/>
            </a:pPr>
            <a:r>
              <a:rPr lang="pl-PL" dirty="0" smtClean="0"/>
              <a:t>Jezioro Karpino i Świdwie</a:t>
            </a:r>
          </a:p>
          <a:p>
            <a:pPr marL="285750" indent="-285750">
              <a:buFont typeface="Arial" panose="020B0604020202020204" pitchFamily="34" charset="0"/>
              <a:buChar char="•"/>
            </a:pPr>
            <a:r>
              <a:rPr lang="pl-PL" dirty="0" smtClean="0"/>
              <a:t>dolina </a:t>
            </a:r>
            <a:r>
              <a:rPr lang="pl-PL" dirty="0" err="1" smtClean="0"/>
              <a:t>Gunicy</a:t>
            </a:r>
            <a:r>
              <a:rPr lang="pl-PL" dirty="0" smtClean="0"/>
              <a:t>,</a:t>
            </a:r>
          </a:p>
          <a:p>
            <a:pPr marL="285750" indent="-285750">
              <a:buFont typeface="Arial" panose="020B0604020202020204" pitchFamily="34" charset="0"/>
              <a:buChar char="•"/>
            </a:pPr>
            <a:r>
              <a:rPr lang="pl-PL" dirty="0" smtClean="0"/>
              <a:t>okolice </a:t>
            </a:r>
            <a:r>
              <a:rPr lang="pl-PL" dirty="0" err="1" smtClean="0"/>
              <a:t>Poddymina</a:t>
            </a:r>
            <a:endParaRPr lang="pl-PL" dirty="0" smtClean="0"/>
          </a:p>
          <a:p>
            <a:endParaRPr lang="pl-PL" dirty="0"/>
          </a:p>
        </p:txBody>
      </p:sp>
      <p:sp>
        <p:nvSpPr>
          <p:cNvPr id="7" name="pole tekstowe 6"/>
          <p:cNvSpPr txBox="1"/>
          <p:nvPr/>
        </p:nvSpPr>
        <p:spPr>
          <a:xfrm>
            <a:off x="129747" y="923431"/>
            <a:ext cx="8906749" cy="646331"/>
          </a:xfrm>
          <a:prstGeom prst="rect">
            <a:avLst/>
          </a:prstGeom>
          <a:noFill/>
        </p:spPr>
        <p:txBody>
          <a:bodyPr wrap="square" rtlCol="0">
            <a:spAutoFit/>
          </a:bodyPr>
          <a:lstStyle/>
          <a:p>
            <a:r>
              <a:rPr lang="pl-PL" dirty="0" smtClean="0"/>
              <a:t>Najważniejsze obszary skupiające siedliska gatunków zagrożonych i rzadziej gatunków spotykanych chronionych roślin to:</a:t>
            </a:r>
            <a:endParaRPr lang="pl-PL" dirty="0"/>
          </a:p>
        </p:txBody>
      </p:sp>
      <p:pic>
        <p:nvPicPr>
          <p:cNvPr id="8" name="Obraz 7"/>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5440"/>
            <a:ext cx="5759450" cy="604520"/>
          </a:xfrm>
          <a:prstGeom prst="rect">
            <a:avLst/>
          </a:prstGeom>
          <a:noFill/>
        </p:spPr>
      </p:pic>
    </p:spTree>
    <p:extLst>
      <p:ext uri="{BB962C8B-B14F-4D97-AF65-F5344CB8AC3E}">
        <p14:creationId xmlns:p14="http://schemas.microsoft.com/office/powerpoint/2010/main" val="15447247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50904" y="900035"/>
            <a:ext cx="8964613" cy="561975"/>
          </a:xfrm>
        </p:spPr>
        <p:txBody>
          <a:bodyPr rtlCol="0">
            <a:noAutofit/>
          </a:bodyPr>
          <a:lstStyle/>
          <a:p>
            <a:pPr eaLnBrk="1" fontAlgn="auto" hangingPunct="1">
              <a:spcAft>
                <a:spcPts val="0"/>
              </a:spcAft>
              <a:defRPr/>
            </a:pPr>
            <a:r>
              <a:rPr lang="pl-PL" sz="1800" b="1" dirty="0" smtClean="0">
                <a:solidFill>
                  <a:schemeClr val="tx2">
                    <a:lumMod val="60000"/>
                    <a:lumOff val="40000"/>
                  </a:schemeClr>
                </a:solidFill>
              </a:rPr>
              <a:t>TERENY PRZEMYSŁOWE I ZDEGRADOWANE</a:t>
            </a:r>
            <a:endParaRPr lang="pl-PL" sz="1800" b="1" dirty="0">
              <a:solidFill>
                <a:schemeClr val="tx2">
                  <a:lumMod val="60000"/>
                  <a:lumOff val="40000"/>
                </a:schemeClr>
              </a:solidFill>
            </a:endParaRPr>
          </a:p>
        </p:txBody>
      </p:sp>
      <p:sp>
        <p:nvSpPr>
          <p:cNvPr id="19" name="Symbol zastępczy tekstu 5"/>
          <p:cNvSpPr>
            <a:spLocks noGrp="1"/>
          </p:cNvSpPr>
          <p:nvPr>
            <p:ph type="body" idx="1"/>
          </p:nvPr>
        </p:nvSpPr>
        <p:spPr>
          <a:xfrm>
            <a:off x="122367" y="1136787"/>
            <a:ext cx="4537075" cy="638175"/>
          </a:xfrm>
        </p:spPr>
        <p:txBody>
          <a:bodyPr>
            <a:noAutofit/>
          </a:bodyPr>
          <a:lstStyle/>
          <a:p>
            <a:pPr algn="ctr">
              <a:defRPr/>
            </a:pPr>
            <a:r>
              <a:rPr lang="pl-PL" sz="1400" b="0" dirty="0" smtClean="0">
                <a:latin typeface="+mj-lt"/>
              </a:rPr>
              <a:t>Rurociąg wzdłuż ul. Roweckiego </a:t>
            </a:r>
            <a:endParaRPr lang="pl-PL" sz="1400" b="0" dirty="0">
              <a:latin typeface="+mj-lt"/>
            </a:endParaRPr>
          </a:p>
        </p:txBody>
      </p:sp>
      <p:pic>
        <p:nvPicPr>
          <p:cNvPr id="8" name="Symbol zastępczy zawartości 10" descr="20190513_130717.jpg"/>
          <p:cNvPicPr>
            <a:picLocks noGrp="1" noChangeAspect="1"/>
          </p:cNvPicPr>
          <p:nvPr>
            <p:ph sz="half" idx="2"/>
          </p:nvPr>
        </p:nvPicPr>
        <p:blipFill>
          <a:blip r:embed="rId3" cstate="print"/>
          <a:stretch>
            <a:fillRect/>
          </a:stretch>
        </p:blipFill>
        <p:spPr>
          <a:xfrm>
            <a:off x="4659442" y="4437112"/>
            <a:ext cx="4484558" cy="2180101"/>
          </a:xfrm>
          <a:prstGeom prst="roundRect">
            <a:avLst>
              <a:gd name="adj" fmla="val 8594"/>
            </a:avLst>
          </a:prstGeom>
          <a:solidFill>
            <a:srgbClr val="FFFFFF">
              <a:shade val="85000"/>
            </a:srgbClr>
          </a:solidFill>
          <a:effectLst/>
        </p:spPr>
      </p:pic>
      <p:sp>
        <p:nvSpPr>
          <p:cNvPr id="18" name="Symbol zastępczy tekstu 7"/>
          <p:cNvSpPr>
            <a:spLocks noGrp="1"/>
          </p:cNvSpPr>
          <p:nvPr>
            <p:ph type="body" sz="quarter" idx="3"/>
          </p:nvPr>
        </p:nvSpPr>
        <p:spPr>
          <a:xfrm>
            <a:off x="50904" y="5675511"/>
            <a:ext cx="4680000" cy="1025827"/>
          </a:xfrm>
        </p:spPr>
        <p:txBody>
          <a:bodyPr>
            <a:noAutofit/>
          </a:bodyPr>
          <a:lstStyle/>
          <a:p>
            <a:pPr algn="ctr">
              <a:defRPr/>
            </a:pPr>
            <a:r>
              <a:rPr lang="pl-PL" sz="1400" b="0" dirty="0" smtClean="0">
                <a:latin typeface="+mj-lt"/>
              </a:rPr>
              <a:t>Brak widocznych przesłon widokowych i minimalizacji wpływu wizualnego na krajobraz</a:t>
            </a:r>
            <a:endParaRPr lang="pl-PL" sz="1400" b="0" dirty="0">
              <a:latin typeface="+mj-lt"/>
            </a:endParaRPr>
          </a:p>
        </p:txBody>
      </p:sp>
      <p:pic>
        <p:nvPicPr>
          <p:cNvPr id="17" name="Symbol zastępczy zawartości 10" descr="20190513_130717.jpg"/>
          <p:cNvPicPr>
            <a:picLocks noGrp="1" noChangeAspect="1"/>
          </p:cNvPicPr>
          <p:nvPr>
            <p:ph sz="quarter" idx="4"/>
          </p:nvPr>
        </p:nvPicPr>
        <p:blipFill>
          <a:blip r:embed="rId4" cstate="print"/>
          <a:stretch>
            <a:fillRect/>
          </a:stretch>
        </p:blipFill>
        <p:spPr>
          <a:xfrm>
            <a:off x="219800" y="1844824"/>
            <a:ext cx="4608511" cy="2592288"/>
          </a:xfrm>
          <a:prstGeom prst="roundRect">
            <a:avLst>
              <a:gd name="adj" fmla="val 8594"/>
            </a:avLst>
          </a:prstGeom>
          <a:solidFill>
            <a:srgbClr val="FFFFFF">
              <a:shade val="85000"/>
            </a:srgbClr>
          </a:solidFill>
          <a:effectLst/>
        </p:spPr>
      </p:pic>
      <p:pic>
        <p:nvPicPr>
          <p:cNvPr id="10" name="Symbol zastępczy zawartości 10" descr="20190513_130717.jpg"/>
          <p:cNvPicPr>
            <a:picLocks noGrp="1" noChangeAspect="1"/>
          </p:cNvPicPr>
          <p:nvPr>
            <p:ph sz="half" idx="4294967295"/>
          </p:nvPr>
        </p:nvPicPr>
        <p:blipFill>
          <a:blip r:embed="rId5" cstate="print"/>
          <a:stretch>
            <a:fillRect/>
          </a:stretch>
        </p:blipFill>
        <p:spPr>
          <a:xfrm>
            <a:off x="4927600" y="1844824"/>
            <a:ext cx="4216400" cy="2049463"/>
          </a:xfrm>
          <a:prstGeom prst="roundRect">
            <a:avLst>
              <a:gd name="adj" fmla="val 8594"/>
            </a:avLst>
          </a:prstGeom>
          <a:solidFill>
            <a:srgbClr val="FFFFFF">
              <a:shade val="85000"/>
            </a:srgbClr>
          </a:solidFill>
          <a:effectLst/>
        </p:spPr>
      </p:pic>
      <p:sp>
        <p:nvSpPr>
          <p:cNvPr id="13" name="Symbol zastępczy tekstu 5"/>
          <p:cNvSpPr txBox="1">
            <a:spLocks/>
          </p:cNvSpPr>
          <p:nvPr/>
        </p:nvSpPr>
        <p:spPr bwMode="auto">
          <a:xfrm>
            <a:off x="4967287" y="1187450"/>
            <a:ext cx="4176713" cy="638175"/>
          </a:xfrm>
          <a:prstGeom prst="rect">
            <a:avLst/>
          </a:prstGeom>
          <a:noFill/>
          <a:ln w="9525">
            <a:noFill/>
            <a:miter lim="800000"/>
            <a:headEnd/>
            <a:tailEnd/>
          </a:ln>
        </p:spPr>
        <p:txBody>
          <a:bodyPr anchor="b"/>
          <a:lstStyle/>
          <a:p>
            <a:pPr algn="ctr">
              <a:spcBef>
                <a:spcPct val="20000"/>
              </a:spcBef>
              <a:buFont typeface="Arial" charset="0"/>
              <a:buNone/>
              <a:defRPr/>
            </a:pPr>
            <a:r>
              <a:rPr lang="pl-PL" sz="1400" dirty="0">
                <a:latin typeface="+mj-lt"/>
                <a:cs typeface="+mn-cs"/>
              </a:rPr>
              <a:t>Przęsocin, ingerencja linii napowietrznej w krajobraz</a:t>
            </a:r>
          </a:p>
        </p:txBody>
      </p:sp>
      <p:pic>
        <p:nvPicPr>
          <p:cNvPr id="9" name="Obraz 8"/>
          <p:cNvPicPr/>
          <p:nvPr/>
        </p:nvPicPr>
        <p:blipFill>
          <a:blip r:embed="rId6">
            <a:extLst>
              <a:ext uri="{28A0092B-C50C-407E-A947-70E740481C1C}">
                <a14:useLocalDpi xmlns:a14="http://schemas.microsoft.com/office/drawing/2010/main" val="0"/>
              </a:ext>
            </a:extLst>
          </a:blip>
          <a:srcRect/>
          <a:stretch>
            <a:fillRect/>
          </a:stretch>
        </p:blipFill>
        <p:spPr bwMode="auto">
          <a:xfrm>
            <a:off x="1661443" y="21216"/>
            <a:ext cx="5759450" cy="60452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4"/>
          <p:cNvSpPr>
            <a:spLocks noGrp="1"/>
          </p:cNvSpPr>
          <p:nvPr>
            <p:ph type="title"/>
          </p:nvPr>
        </p:nvSpPr>
        <p:spPr>
          <a:xfrm>
            <a:off x="0" y="795607"/>
            <a:ext cx="9144000" cy="536306"/>
          </a:xfrm>
        </p:spPr>
        <p:txBody>
          <a:bodyPr rtlCol="0">
            <a:normAutofit/>
          </a:bodyPr>
          <a:lstStyle/>
          <a:p>
            <a:pPr eaLnBrk="1" fontAlgn="auto" hangingPunct="1">
              <a:spcAft>
                <a:spcPts val="0"/>
              </a:spcAft>
              <a:defRPr/>
            </a:pPr>
            <a:r>
              <a:rPr lang="pl-PL" sz="1800" b="1" dirty="0" smtClean="0">
                <a:solidFill>
                  <a:schemeClr val="tx2">
                    <a:lumMod val="60000"/>
                    <a:lumOff val="40000"/>
                  </a:schemeClr>
                </a:solidFill>
                <a:latin typeface="+mn-lt"/>
              </a:rPr>
              <a:t>GŁAZY, ŹRÓDLISKA I GŁAZOWISKA</a:t>
            </a:r>
            <a:endParaRPr lang="pl-PL" sz="1800" b="1" dirty="0">
              <a:solidFill>
                <a:schemeClr val="tx2">
                  <a:lumMod val="60000"/>
                  <a:lumOff val="40000"/>
                </a:schemeClr>
              </a:solidFill>
              <a:latin typeface="+mn-lt"/>
            </a:endParaRPr>
          </a:p>
        </p:txBody>
      </p:sp>
      <p:sp>
        <p:nvSpPr>
          <p:cNvPr id="14" name="Symbol zastępczy tekstu 5"/>
          <p:cNvSpPr>
            <a:spLocks noGrp="1"/>
          </p:cNvSpPr>
          <p:nvPr>
            <p:ph type="body" idx="1"/>
          </p:nvPr>
        </p:nvSpPr>
        <p:spPr>
          <a:xfrm>
            <a:off x="395288" y="1341438"/>
            <a:ext cx="4040187" cy="639762"/>
          </a:xfrm>
        </p:spPr>
        <p:txBody>
          <a:bodyPr>
            <a:noAutofit/>
          </a:bodyPr>
          <a:lstStyle/>
          <a:p>
            <a:pPr algn="ctr">
              <a:defRPr/>
            </a:pPr>
            <a:r>
              <a:rPr lang="pl-PL" sz="1400" b="0" dirty="0" smtClean="0"/>
              <a:t>Tablica </a:t>
            </a:r>
            <a:r>
              <a:rPr lang="pl-PL" sz="1400" b="0" dirty="0" err="1" smtClean="0"/>
              <a:t>nagrobna,na</a:t>
            </a:r>
            <a:r>
              <a:rPr lang="pl-PL" sz="1400" b="0" dirty="0" smtClean="0"/>
              <a:t> obszarze zabytkowego parku przypałacowego w Leśnie Górnym</a:t>
            </a:r>
            <a:endParaRPr lang="pl-PL" sz="1400" b="0" dirty="0"/>
          </a:p>
        </p:txBody>
      </p:sp>
      <p:pic>
        <p:nvPicPr>
          <p:cNvPr id="15" name="Symbol zastępczy zawartości 10" descr="20190513_130717.jpg"/>
          <p:cNvPicPr>
            <a:picLocks noGrp="1" noChangeAspect="1"/>
          </p:cNvPicPr>
          <p:nvPr>
            <p:ph sz="half" idx="2"/>
          </p:nvPr>
        </p:nvPicPr>
        <p:blipFill>
          <a:blip r:embed="rId2" cstate="print"/>
          <a:srcRect l="18067" t="1414" r="5282"/>
          <a:stretch>
            <a:fillRect/>
          </a:stretch>
        </p:blipFill>
        <p:spPr>
          <a:xfrm>
            <a:off x="35496" y="1988840"/>
            <a:ext cx="4426508" cy="2767580"/>
          </a:xfrm>
          <a:prstGeom prst="roundRect">
            <a:avLst>
              <a:gd name="adj" fmla="val 8594"/>
            </a:avLst>
          </a:prstGeom>
          <a:solidFill>
            <a:srgbClr val="FFFFFF">
              <a:shade val="85000"/>
            </a:srgbClr>
          </a:solidFill>
          <a:effectLst/>
        </p:spPr>
      </p:pic>
      <p:sp>
        <p:nvSpPr>
          <p:cNvPr id="16" name="Symbol zastępczy tekstu 7"/>
          <p:cNvSpPr>
            <a:spLocks noGrp="1"/>
          </p:cNvSpPr>
          <p:nvPr>
            <p:ph type="body" sz="quarter" idx="3"/>
          </p:nvPr>
        </p:nvSpPr>
        <p:spPr>
          <a:xfrm>
            <a:off x="601663" y="6021388"/>
            <a:ext cx="4041775" cy="639762"/>
          </a:xfrm>
        </p:spPr>
        <p:txBody>
          <a:bodyPr>
            <a:noAutofit/>
          </a:bodyPr>
          <a:lstStyle/>
          <a:p>
            <a:pPr algn="ctr">
              <a:defRPr/>
            </a:pPr>
            <a:r>
              <a:rPr lang="pl-PL" sz="1400" b="0" dirty="0" smtClean="0"/>
              <a:t>Głaz na polu, obok alei kasztanowców, </a:t>
            </a:r>
          </a:p>
          <a:p>
            <a:pPr algn="ctr">
              <a:defRPr/>
            </a:pPr>
            <a:r>
              <a:rPr lang="pl-PL" sz="1400" b="0" dirty="0" smtClean="0"/>
              <a:t>Leśno Górne</a:t>
            </a:r>
            <a:endParaRPr lang="pl-PL" sz="1400" b="0" dirty="0"/>
          </a:p>
        </p:txBody>
      </p:sp>
      <p:pic>
        <p:nvPicPr>
          <p:cNvPr id="17" name="Symbol zastępczy zawartości 13" descr="20190801_134413.jpg"/>
          <p:cNvPicPr>
            <a:picLocks noGrp="1" noChangeAspect="1"/>
          </p:cNvPicPr>
          <p:nvPr>
            <p:ph sz="quarter" idx="4"/>
          </p:nvPr>
        </p:nvPicPr>
        <p:blipFill>
          <a:blip r:embed="rId3" cstate="print"/>
          <a:stretch>
            <a:fillRect/>
          </a:stretch>
        </p:blipFill>
        <p:spPr>
          <a:xfrm>
            <a:off x="4584424" y="1844824"/>
            <a:ext cx="4473668" cy="2516439"/>
          </a:xfrm>
          <a:prstGeom prst="roundRect">
            <a:avLst>
              <a:gd name="adj" fmla="val 8594"/>
            </a:avLst>
          </a:prstGeom>
          <a:solidFill>
            <a:srgbClr val="FFFFFF">
              <a:shade val="85000"/>
            </a:srgbClr>
          </a:solidFill>
          <a:effectLst/>
        </p:spPr>
      </p:pic>
      <p:sp>
        <p:nvSpPr>
          <p:cNvPr id="19" name="pole tekstowe 18"/>
          <p:cNvSpPr txBox="1"/>
          <p:nvPr/>
        </p:nvSpPr>
        <p:spPr>
          <a:xfrm>
            <a:off x="395288" y="5157788"/>
            <a:ext cx="4105275" cy="523220"/>
          </a:xfrm>
          <a:prstGeom prst="rect">
            <a:avLst/>
          </a:prstGeom>
          <a:noFill/>
        </p:spPr>
        <p:txBody>
          <a:bodyPr>
            <a:spAutoFit/>
          </a:bodyPr>
          <a:lstStyle/>
          <a:p>
            <a:pPr>
              <a:defRPr/>
            </a:pPr>
            <a:r>
              <a:rPr lang="pl-PL" sz="1400" dirty="0">
                <a:latin typeface="+mn-lt"/>
              </a:rPr>
              <a:t>Znaczna część głazów stanowi  głazy/płyty upamiętniające wydarzenia bądź osoby</a:t>
            </a:r>
          </a:p>
        </p:txBody>
      </p:sp>
      <p:pic>
        <p:nvPicPr>
          <p:cNvPr id="20" name="Symbol zastępczy zawartości 13" descr="20190801_134413.jpg"/>
          <p:cNvPicPr>
            <a:picLocks noChangeAspect="1"/>
          </p:cNvPicPr>
          <p:nvPr/>
        </p:nvPicPr>
        <p:blipFill>
          <a:blip r:embed="rId4" cstate="print"/>
          <a:stretch>
            <a:fillRect/>
          </a:stretch>
        </p:blipFill>
        <p:spPr bwMode="auto">
          <a:xfrm>
            <a:off x="4644008" y="4583128"/>
            <a:ext cx="4439808" cy="2158240"/>
          </a:xfrm>
          <a:prstGeom prst="roundRect">
            <a:avLst>
              <a:gd name="adj" fmla="val 8594"/>
            </a:avLst>
          </a:prstGeom>
          <a:solidFill>
            <a:srgbClr val="FFFFFF">
              <a:shade val="85000"/>
            </a:srgbClr>
          </a:solidFill>
          <a:ln w="9525">
            <a:noFill/>
            <a:miter lim="800000"/>
            <a:headEnd/>
            <a:tailEnd/>
          </a:ln>
          <a:effectLst/>
        </p:spPr>
      </p:pic>
      <p:sp>
        <p:nvSpPr>
          <p:cNvPr id="21" name="Symbol zastępczy tekstu 7"/>
          <p:cNvSpPr txBox="1">
            <a:spLocks/>
          </p:cNvSpPr>
          <p:nvPr/>
        </p:nvSpPr>
        <p:spPr bwMode="auto">
          <a:xfrm>
            <a:off x="4643438" y="1196975"/>
            <a:ext cx="4249737" cy="639763"/>
          </a:xfrm>
          <a:prstGeom prst="rect">
            <a:avLst/>
          </a:prstGeom>
          <a:noFill/>
          <a:ln w="9525">
            <a:noFill/>
            <a:miter lim="800000"/>
            <a:headEnd/>
            <a:tailEnd/>
          </a:ln>
        </p:spPr>
        <p:txBody>
          <a:bodyPr anchor="b"/>
          <a:lstStyle/>
          <a:p>
            <a:pPr algn="ctr">
              <a:spcBef>
                <a:spcPct val="20000"/>
              </a:spcBef>
              <a:buFont typeface="Arial" charset="0"/>
              <a:buNone/>
              <a:defRPr/>
            </a:pPr>
            <a:r>
              <a:rPr lang="pl-PL" sz="1400" dirty="0">
                <a:latin typeface="+mn-lt"/>
                <a:cs typeface="+mn-cs"/>
              </a:rPr>
              <a:t>Głaz usytuowany na zieleńcu przy </a:t>
            </a:r>
          </a:p>
          <a:p>
            <a:pPr algn="ctr">
              <a:spcBef>
                <a:spcPct val="20000"/>
              </a:spcBef>
              <a:buFont typeface="Arial" charset="0"/>
              <a:buNone/>
              <a:defRPr/>
            </a:pPr>
            <a:r>
              <a:rPr lang="pl-PL" sz="1400" dirty="0" err="1">
                <a:latin typeface="+mn-lt"/>
                <a:cs typeface="+mn-cs"/>
              </a:rPr>
              <a:t>ul.Mazurskiej</a:t>
            </a:r>
            <a:r>
              <a:rPr lang="pl-PL" sz="1400" dirty="0">
                <a:latin typeface="+mn-lt"/>
                <a:cs typeface="+mn-cs"/>
              </a:rPr>
              <a:t>, Police</a:t>
            </a:r>
          </a:p>
        </p:txBody>
      </p:sp>
      <p:sp>
        <p:nvSpPr>
          <p:cNvPr id="22" name="Strzałka w prawo 21"/>
          <p:cNvSpPr/>
          <p:nvPr/>
        </p:nvSpPr>
        <p:spPr>
          <a:xfrm>
            <a:off x="3563938" y="5876925"/>
            <a:ext cx="1079500" cy="21590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pic>
        <p:nvPicPr>
          <p:cNvPr id="11" name="Obraz 10"/>
          <p:cNvPicPr/>
          <p:nvPr/>
        </p:nvPicPr>
        <p:blipFill>
          <a:blip r:embed="rId5">
            <a:extLst>
              <a:ext uri="{28A0092B-C50C-407E-A947-70E740481C1C}">
                <a14:useLocalDpi xmlns:a14="http://schemas.microsoft.com/office/drawing/2010/main" val="0"/>
              </a:ext>
            </a:extLst>
          </a:blip>
          <a:srcRect/>
          <a:stretch>
            <a:fillRect/>
          </a:stretch>
        </p:blipFill>
        <p:spPr bwMode="auto">
          <a:xfrm>
            <a:off x="1661443" y="21216"/>
            <a:ext cx="5759450" cy="60452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ymbol zastępczy tekstu 5"/>
          <p:cNvSpPr>
            <a:spLocks noGrp="1"/>
          </p:cNvSpPr>
          <p:nvPr>
            <p:ph type="body" idx="1"/>
          </p:nvPr>
        </p:nvSpPr>
        <p:spPr>
          <a:xfrm>
            <a:off x="218335" y="3385244"/>
            <a:ext cx="4040188" cy="639762"/>
          </a:xfrm>
        </p:spPr>
        <p:txBody>
          <a:bodyPr>
            <a:noAutofit/>
          </a:bodyPr>
          <a:lstStyle/>
          <a:p>
            <a:pPr algn="ctr">
              <a:defRPr/>
            </a:pPr>
            <a:r>
              <a:rPr lang="pl-PL" sz="1600" b="0" dirty="0" smtClean="0">
                <a:latin typeface="+mj-lt"/>
              </a:rPr>
              <a:t>Lapidarium polickie, głaz narzutowy umieszczony w centralnym punkcie</a:t>
            </a:r>
            <a:endParaRPr lang="pl-PL" sz="1600" b="0" dirty="0">
              <a:latin typeface="+mj-lt"/>
            </a:endParaRPr>
          </a:p>
        </p:txBody>
      </p:sp>
      <p:pic>
        <p:nvPicPr>
          <p:cNvPr id="15" name="Symbol zastępczy zawartości 10" descr="20190513_130717.jpg"/>
          <p:cNvPicPr>
            <a:picLocks noGrp="1" noChangeAspect="1"/>
          </p:cNvPicPr>
          <p:nvPr>
            <p:ph sz="half" idx="2"/>
          </p:nvPr>
        </p:nvPicPr>
        <p:blipFill>
          <a:blip r:embed="rId2" cstate="print"/>
          <a:srcRect r="4044"/>
          <a:stretch>
            <a:fillRect/>
          </a:stretch>
        </p:blipFill>
        <p:spPr>
          <a:xfrm>
            <a:off x="128683" y="4025006"/>
            <a:ext cx="4544975" cy="2664296"/>
          </a:xfrm>
          <a:prstGeom prst="roundRect">
            <a:avLst>
              <a:gd name="adj" fmla="val 8594"/>
            </a:avLst>
          </a:prstGeom>
          <a:solidFill>
            <a:srgbClr val="FFFFFF">
              <a:shade val="85000"/>
            </a:srgbClr>
          </a:solidFill>
          <a:effectLst/>
        </p:spPr>
      </p:pic>
      <p:sp>
        <p:nvSpPr>
          <p:cNvPr id="16" name="Symbol zastępczy tekstu 7"/>
          <p:cNvSpPr>
            <a:spLocks noGrp="1"/>
          </p:cNvSpPr>
          <p:nvPr>
            <p:ph type="body" sz="quarter" idx="3"/>
          </p:nvPr>
        </p:nvSpPr>
        <p:spPr>
          <a:xfrm>
            <a:off x="4420878" y="3844125"/>
            <a:ext cx="4932362" cy="639763"/>
          </a:xfrm>
        </p:spPr>
        <p:txBody>
          <a:bodyPr>
            <a:noAutofit/>
          </a:bodyPr>
          <a:lstStyle/>
          <a:p>
            <a:pPr algn="ctr">
              <a:defRPr/>
            </a:pPr>
            <a:r>
              <a:rPr lang="pl-PL" sz="1400" b="0" dirty="0" smtClean="0">
                <a:latin typeface="+mj-lt"/>
              </a:rPr>
              <a:t>Głaz przy kościele </a:t>
            </a:r>
            <a:r>
              <a:rPr lang="pl-PL" sz="1400" b="0" dirty="0" err="1" smtClean="0">
                <a:latin typeface="+mj-lt"/>
              </a:rPr>
              <a:t>pw</a:t>
            </a:r>
            <a:r>
              <a:rPr lang="pl-PL" sz="1400" b="0" dirty="0" smtClean="0">
                <a:latin typeface="+mj-lt"/>
              </a:rPr>
              <a:t>. Niepokalanego Poczęcia NMP,</a:t>
            </a:r>
          </a:p>
          <a:p>
            <a:pPr algn="ctr">
              <a:defRPr/>
            </a:pPr>
            <a:r>
              <a:rPr lang="pl-PL" sz="1400" b="0" dirty="0" smtClean="0">
                <a:latin typeface="+mj-lt"/>
              </a:rPr>
              <a:t>Police </a:t>
            </a:r>
            <a:endParaRPr lang="pl-PL" sz="1400" b="0" dirty="0">
              <a:latin typeface="+mj-lt"/>
            </a:endParaRPr>
          </a:p>
        </p:txBody>
      </p:sp>
      <p:pic>
        <p:nvPicPr>
          <p:cNvPr id="17" name="Symbol zastępczy zawartości 13" descr="20190801_134413.jpg"/>
          <p:cNvPicPr>
            <a:picLocks noGrp="1" noChangeAspect="1"/>
          </p:cNvPicPr>
          <p:nvPr>
            <p:ph sz="quarter" idx="4"/>
          </p:nvPr>
        </p:nvPicPr>
        <p:blipFill>
          <a:blip r:embed="rId3" cstate="print"/>
          <a:stretch>
            <a:fillRect/>
          </a:stretch>
        </p:blipFill>
        <p:spPr>
          <a:xfrm>
            <a:off x="5004838" y="4483888"/>
            <a:ext cx="3961015" cy="1924396"/>
          </a:xfrm>
          <a:prstGeom prst="roundRect">
            <a:avLst>
              <a:gd name="adj" fmla="val 8594"/>
            </a:avLst>
          </a:prstGeom>
          <a:solidFill>
            <a:srgbClr val="FFFFFF">
              <a:shade val="85000"/>
            </a:srgbClr>
          </a:solidFill>
          <a:effectLst/>
        </p:spPr>
      </p:pic>
      <p:pic>
        <p:nvPicPr>
          <p:cNvPr id="18" name="Symbol zastępczy zawartości 13" descr="20190801_134413.jpg"/>
          <p:cNvPicPr>
            <a:picLocks noChangeAspect="1"/>
          </p:cNvPicPr>
          <p:nvPr/>
        </p:nvPicPr>
        <p:blipFill>
          <a:blip r:embed="rId4" cstate="print"/>
          <a:srcRect r="12153"/>
          <a:stretch>
            <a:fillRect/>
          </a:stretch>
        </p:blipFill>
        <p:spPr bwMode="auto">
          <a:xfrm>
            <a:off x="4420878" y="1207370"/>
            <a:ext cx="4684636" cy="2592289"/>
          </a:xfrm>
          <a:prstGeom prst="roundRect">
            <a:avLst>
              <a:gd name="adj" fmla="val 8594"/>
            </a:avLst>
          </a:prstGeom>
          <a:solidFill>
            <a:srgbClr val="FFFFFF">
              <a:shade val="85000"/>
            </a:srgbClr>
          </a:solidFill>
          <a:ln w="9525">
            <a:noFill/>
            <a:miter lim="800000"/>
            <a:headEnd/>
            <a:tailEnd/>
          </a:ln>
          <a:effectLst/>
        </p:spPr>
      </p:pic>
      <p:sp>
        <p:nvSpPr>
          <p:cNvPr id="20" name="Symbol zastępczy tekstu 5"/>
          <p:cNvSpPr txBox="1">
            <a:spLocks/>
          </p:cNvSpPr>
          <p:nvPr/>
        </p:nvSpPr>
        <p:spPr bwMode="auto">
          <a:xfrm>
            <a:off x="4673658" y="536548"/>
            <a:ext cx="4040188" cy="639762"/>
          </a:xfrm>
          <a:prstGeom prst="rect">
            <a:avLst/>
          </a:prstGeom>
          <a:noFill/>
          <a:ln w="9525">
            <a:noFill/>
            <a:miter lim="800000"/>
            <a:headEnd/>
            <a:tailEnd/>
          </a:ln>
        </p:spPr>
        <p:txBody>
          <a:bodyPr anchor="b"/>
          <a:lstStyle/>
          <a:p>
            <a:pPr algn="ctr">
              <a:spcBef>
                <a:spcPct val="20000"/>
              </a:spcBef>
              <a:defRPr/>
            </a:pPr>
            <a:r>
              <a:rPr lang="pl-PL" sz="1600" dirty="0">
                <a:latin typeface="+mj-lt"/>
                <a:cs typeface="+mn-cs"/>
              </a:rPr>
              <a:t>Zaśmiecone źródlisko, oddział leśny nr 829</a:t>
            </a:r>
          </a:p>
        </p:txBody>
      </p:sp>
      <p:pic>
        <p:nvPicPr>
          <p:cNvPr id="21" name="Symbol zastępczy zawartości 13" descr="20190801_134413.jpg"/>
          <p:cNvPicPr>
            <a:picLocks noChangeAspect="1"/>
          </p:cNvPicPr>
          <p:nvPr/>
        </p:nvPicPr>
        <p:blipFill>
          <a:blip r:embed="rId5" cstate="print"/>
          <a:srcRect l="16601" t="672"/>
          <a:stretch>
            <a:fillRect/>
          </a:stretch>
        </p:blipFill>
        <p:spPr bwMode="auto">
          <a:xfrm>
            <a:off x="195702" y="1203816"/>
            <a:ext cx="3980020" cy="2304256"/>
          </a:xfrm>
          <a:prstGeom prst="roundRect">
            <a:avLst>
              <a:gd name="adj" fmla="val 8594"/>
            </a:avLst>
          </a:prstGeom>
          <a:solidFill>
            <a:srgbClr val="FFFFFF">
              <a:shade val="85000"/>
            </a:srgbClr>
          </a:solidFill>
          <a:ln w="9525">
            <a:noFill/>
            <a:miter lim="800000"/>
            <a:headEnd/>
            <a:tailEnd/>
          </a:ln>
          <a:effectLst/>
        </p:spPr>
      </p:pic>
      <p:sp>
        <p:nvSpPr>
          <p:cNvPr id="22" name="Symbol zastępczy tekstu 7"/>
          <p:cNvSpPr txBox="1">
            <a:spLocks/>
          </p:cNvSpPr>
          <p:nvPr/>
        </p:nvSpPr>
        <p:spPr bwMode="auto">
          <a:xfrm>
            <a:off x="128683" y="546708"/>
            <a:ext cx="4041775" cy="639762"/>
          </a:xfrm>
          <a:prstGeom prst="rect">
            <a:avLst/>
          </a:prstGeom>
          <a:noFill/>
          <a:ln w="9525">
            <a:noFill/>
            <a:miter lim="800000"/>
            <a:headEnd/>
            <a:tailEnd/>
          </a:ln>
        </p:spPr>
        <p:txBody>
          <a:bodyPr anchor="b"/>
          <a:lstStyle/>
          <a:p>
            <a:pPr algn="ctr">
              <a:spcBef>
                <a:spcPct val="20000"/>
              </a:spcBef>
              <a:buFont typeface="Arial" charset="0"/>
              <a:buNone/>
              <a:defRPr/>
            </a:pPr>
            <a:r>
              <a:rPr lang="pl-PL" sz="1600" dirty="0">
                <a:latin typeface="+mj-lt"/>
                <a:cs typeface="+mn-cs"/>
              </a:rPr>
              <a:t>Głaz Hermanna </a:t>
            </a:r>
            <a:r>
              <a:rPr lang="pl-PL" sz="1600" dirty="0" err="1">
                <a:latin typeface="+mj-lt"/>
                <a:cs typeface="+mn-cs"/>
              </a:rPr>
              <a:t>Lönsa</a:t>
            </a:r>
            <a:r>
              <a:rPr lang="pl-PL" sz="1600" dirty="0">
                <a:latin typeface="+mj-lt"/>
                <a:cs typeface="+mn-cs"/>
              </a:rPr>
              <a:t> w Leśnie Górnym</a:t>
            </a:r>
          </a:p>
        </p:txBody>
      </p:sp>
      <p:pic>
        <p:nvPicPr>
          <p:cNvPr id="10" name="Obraz 9"/>
          <p:cNvPicPr/>
          <p:nvPr/>
        </p:nvPicPr>
        <p:blipFill>
          <a:blip r:embed="rId6">
            <a:extLst>
              <a:ext uri="{28A0092B-C50C-407E-A947-70E740481C1C}">
                <a14:useLocalDpi xmlns:a14="http://schemas.microsoft.com/office/drawing/2010/main" val="0"/>
              </a:ext>
            </a:extLst>
          </a:blip>
          <a:srcRect/>
          <a:stretch>
            <a:fillRect/>
          </a:stretch>
        </p:blipFill>
        <p:spPr bwMode="auto">
          <a:xfrm>
            <a:off x="1691680" y="62841"/>
            <a:ext cx="5759450" cy="60452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773832"/>
            <a:ext cx="8229600" cy="1143000"/>
          </a:xfrm>
        </p:spPr>
        <p:txBody>
          <a:bodyPr>
            <a:normAutofit/>
          </a:bodyPr>
          <a:lstStyle/>
          <a:p>
            <a:r>
              <a:rPr lang="pl-PL" sz="1800" b="1" dirty="0" smtClean="0">
                <a:solidFill>
                  <a:schemeClr val="tx2">
                    <a:lumMod val="60000"/>
                    <a:lumOff val="40000"/>
                  </a:schemeClr>
                </a:solidFill>
              </a:rPr>
              <a:t>ISTNIEJĄCE OBSZARY CHRONIONE NA TERENIE GMNY POLICE</a:t>
            </a:r>
            <a:endParaRPr lang="pl-PL" sz="1800" b="1" dirty="0">
              <a:solidFill>
                <a:schemeClr val="tx2">
                  <a:lumMod val="60000"/>
                  <a:lumOff val="40000"/>
                </a:schemeClr>
              </a:solidFill>
            </a:endParaRPr>
          </a:p>
        </p:txBody>
      </p:sp>
      <p:sp>
        <p:nvSpPr>
          <p:cNvPr id="4" name="Symbol zastępczy zawartości 3"/>
          <p:cNvSpPr>
            <a:spLocks noGrp="1"/>
          </p:cNvSpPr>
          <p:nvPr>
            <p:ph sz="half" idx="2"/>
          </p:nvPr>
        </p:nvSpPr>
        <p:spPr>
          <a:xfrm>
            <a:off x="467544" y="1916832"/>
            <a:ext cx="8219256" cy="3744415"/>
          </a:xfrm>
        </p:spPr>
        <p:txBody>
          <a:bodyPr>
            <a:normAutofit fontScale="92500"/>
          </a:bodyPr>
          <a:lstStyle/>
          <a:p>
            <a:pPr marL="685800"/>
            <a:r>
              <a:rPr lang="pl-PL" b="1" dirty="0"/>
              <a:t>Rezerwat przyrody „Świdwie” </a:t>
            </a:r>
          </a:p>
          <a:p>
            <a:pPr marL="685800"/>
            <a:r>
              <a:rPr lang="pl-PL" b="1" dirty="0"/>
              <a:t>Obszar mający znaczenie dla Wspólnoty PLH320018 </a:t>
            </a:r>
            <a:r>
              <a:rPr lang="pl-PL" b="1" dirty="0" smtClean="0"/>
              <a:t>„Ujście Odry i Zalew Szczeciński”</a:t>
            </a:r>
          </a:p>
          <a:p>
            <a:pPr marL="685800"/>
            <a:r>
              <a:rPr lang="pl-PL" b="1" dirty="0" smtClean="0"/>
              <a:t>Obszar specjalnej ochrony ptaków PLB 320006 „Świdwie"</a:t>
            </a:r>
            <a:endParaRPr lang="pl-PL" b="1" dirty="0"/>
          </a:p>
          <a:p>
            <a:pPr marL="685800"/>
            <a:r>
              <a:rPr lang="pl-PL" b="1" dirty="0"/>
              <a:t>Obszar specjalnej ochrony ptaków PLB320009 </a:t>
            </a:r>
            <a:r>
              <a:rPr lang="pl-PL" b="1" dirty="0" smtClean="0"/>
              <a:t>„Zalew Szczeciński”</a:t>
            </a:r>
            <a:endParaRPr lang="pl-PL" b="1" dirty="0"/>
          </a:p>
          <a:p>
            <a:pPr marL="685800"/>
            <a:r>
              <a:rPr lang="pl-PL" b="1" dirty="0"/>
              <a:t>Obszar specjalnej ochrony ptaków PLB320014 „Ostoja </a:t>
            </a:r>
            <a:r>
              <a:rPr lang="pl-PL" b="1" dirty="0" smtClean="0"/>
              <a:t>Wkrzańska”</a:t>
            </a:r>
            <a:endParaRPr lang="pl-PL" b="1" dirty="0"/>
          </a:p>
          <a:p>
            <a:pPr marL="685800"/>
            <a:r>
              <a:rPr lang="pl-PL" b="1" dirty="0"/>
              <a:t>Obszar specjalnej ochrony ptaków PLH320015 „Police - Kanały"</a:t>
            </a:r>
          </a:p>
          <a:p>
            <a:pPr marL="685800"/>
            <a:endParaRPr lang="pl-PL" b="1" dirty="0"/>
          </a:p>
        </p:txBody>
      </p:sp>
      <p:pic>
        <p:nvPicPr>
          <p:cNvPr id="5" name="Obraz 4"/>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p:cNvSpPr txBox="1"/>
          <p:nvPr/>
        </p:nvSpPr>
        <p:spPr>
          <a:xfrm>
            <a:off x="0" y="836712"/>
            <a:ext cx="2915816" cy="369332"/>
          </a:xfrm>
          <a:prstGeom prst="rect">
            <a:avLst/>
          </a:prstGeom>
          <a:noFill/>
        </p:spPr>
        <p:txBody>
          <a:bodyPr wrap="square" rtlCol="0">
            <a:spAutoFit/>
          </a:bodyPr>
          <a:lstStyle/>
          <a:p>
            <a:r>
              <a:rPr lang="pl-PL" dirty="0" smtClean="0"/>
              <a:t>Istniejące obszary chronione</a:t>
            </a:r>
            <a:endParaRPr lang="pl-PL" dirty="0"/>
          </a:p>
        </p:txBody>
      </p:sp>
      <p:pic>
        <p:nvPicPr>
          <p:cNvPr id="2" name="Obraz 1"/>
          <p:cNvPicPr>
            <a:picLocks noChangeAspect="1"/>
          </p:cNvPicPr>
          <p:nvPr/>
        </p:nvPicPr>
        <p:blipFill>
          <a:blip r:embed="rId2"/>
          <a:stretch>
            <a:fillRect/>
          </a:stretch>
        </p:blipFill>
        <p:spPr>
          <a:xfrm>
            <a:off x="2807296" y="714074"/>
            <a:ext cx="6336704" cy="6266100"/>
          </a:xfrm>
          <a:prstGeom prst="rect">
            <a:avLst/>
          </a:prstGeom>
        </p:spPr>
      </p:pic>
      <p:pic>
        <p:nvPicPr>
          <p:cNvPr id="6" name="Obraz 5"/>
          <p:cNvPicPr/>
          <p:nvPr/>
        </p:nvPicPr>
        <p:blipFill>
          <a:blip r:embed="rId3">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1095735"/>
            <a:ext cx="8003232" cy="634082"/>
          </a:xfrm>
        </p:spPr>
        <p:txBody>
          <a:bodyPr>
            <a:normAutofit fontScale="90000"/>
          </a:bodyPr>
          <a:lstStyle/>
          <a:p>
            <a:r>
              <a:rPr lang="pl-PL" sz="1800" b="1" dirty="0" smtClean="0">
                <a:solidFill>
                  <a:schemeClr val="tx2">
                    <a:lumMod val="60000"/>
                    <a:lumOff val="40000"/>
                  </a:schemeClr>
                </a:solidFill>
              </a:rPr>
              <a:t>OBSZARY ZAPROPONOWANE DO OCHRONY W WYNIKU PRZEPROWADZONEJ INWENTARYZACJI </a:t>
            </a:r>
            <a:endParaRPr lang="pl-PL" sz="1800" dirty="0">
              <a:solidFill>
                <a:schemeClr val="tx2">
                  <a:lumMod val="60000"/>
                  <a:lumOff val="40000"/>
                </a:schemeClr>
              </a:solidFill>
            </a:endParaRPr>
          </a:p>
        </p:txBody>
      </p:sp>
      <p:sp>
        <p:nvSpPr>
          <p:cNvPr id="6" name="Symbol zastępczy zawartości 5"/>
          <p:cNvSpPr>
            <a:spLocks noGrp="1"/>
          </p:cNvSpPr>
          <p:nvPr>
            <p:ph sz="quarter" idx="4"/>
          </p:nvPr>
        </p:nvSpPr>
        <p:spPr>
          <a:xfrm>
            <a:off x="467544" y="1412776"/>
            <a:ext cx="8219256" cy="5184576"/>
          </a:xfrm>
        </p:spPr>
        <p:txBody>
          <a:bodyPr>
            <a:normAutofit/>
          </a:bodyPr>
          <a:lstStyle/>
          <a:p>
            <a:pPr>
              <a:buNone/>
            </a:pPr>
            <a:endParaRPr lang="pl-PL" sz="1600" b="1" dirty="0" smtClean="0"/>
          </a:p>
          <a:p>
            <a:pPr>
              <a:buNone/>
            </a:pPr>
            <a:r>
              <a:rPr lang="pl-PL" sz="1600" b="1" dirty="0" smtClean="0"/>
              <a:t>Proponowany </a:t>
            </a:r>
            <a:r>
              <a:rPr lang="pl-PL" sz="1600" b="1" dirty="0"/>
              <a:t>użytek ekologiczny „</a:t>
            </a:r>
            <a:r>
              <a:rPr lang="pl-PL" sz="1600" b="1" dirty="0" smtClean="0"/>
              <a:t>Połaniec-</a:t>
            </a:r>
            <a:r>
              <a:rPr lang="pl-PL" sz="1600" b="1" dirty="0" err="1" smtClean="0"/>
              <a:t>Stołczynka</a:t>
            </a:r>
            <a:endParaRPr lang="pl-PL" sz="1600" b="1" dirty="0" smtClean="0"/>
          </a:p>
          <a:p>
            <a:pPr>
              <a:buNone/>
            </a:pPr>
            <a:r>
              <a:rPr lang="pl-PL" sz="1600" b="1" dirty="0" smtClean="0"/>
              <a:t>Proponowany </a:t>
            </a:r>
            <a:r>
              <a:rPr lang="pl-PL" sz="1600" b="1" dirty="0"/>
              <a:t>użytek ekologiczny „</a:t>
            </a:r>
            <a:r>
              <a:rPr lang="pl-PL" sz="1600" b="1" dirty="0" err="1"/>
              <a:t>Przęsocińska</a:t>
            </a:r>
            <a:r>
              <a:rPr lang="pl-PL" sz="1600" b="1" dirty="0"/>
              <a:t> Struga</a:t>
            </a:r>
            <a:r>
              <a:rPr lang="pl-PL" sz="1600" b="1" dirty="0" smtClean="0"/>
              <a:t>”</a:t>
            </a:r>
          </a:p>
          <a:p>
            <a:pPr>
              <a:buNone/>
            </a:pPr>
            <a:r>
              <a:rPr lang="pl-PL" sz="1600" b="1" dirty="0" smtClean="0"/>
              <a:t>Proponowany </a:t>
            </a:r>
            <a:r>
              <a:rPr lang="pl-PL" sz="1600" b="1" dirty="0"/>
              <a:t>użytek ekologiczny „Oczko Leśne w Przęsocinie</a:t>
            </a:r>
            <a:r>
              <a:rPr lang="pl-PL" sz="1600" b="1" dirty="0" smtClean="0"/>
              <a:t>”</a:t>
            </a:r>
          </a:p>
          <a:p>
            <a:pPr>
              <a:buNone/>
            </a:pPr>
            <a:r>
              <a:rPr lang="pl-PL" sz="1600" b="1" dirty="0"/>
              <a:t>Proponowany użytek ekologiczny </a:t>
            </a:r>
            <a:r>
              <a:rPr lang="pl-PL" sz="1600" b="1" dirty="0" smtClean="0"/>
              <a:t>„Goślicki Staw”</a:t>
            </a:r>
          </a:p>
          <a:p>
            <a:pPr>
              <a:buNone/>
            </a:pPr>
            <a:r>
              <a:rPr lang="pl-PL" sz="1600" b="1" dirty="0"/>
              <a:t>Proponowany użytek ekologiczny „Torfowisko Zaleskie</a:t>
            </a:r>
            <a:r>
              <a:rPr lang="pl-PL" sz="1600" b="1" dirty="0" smtClean="0"/>
              <a:t>”</a:t>
            </a:r>
          </a:p>
          <a:p>
            <a:pPr>
              <a:buNone/>
            </a:pPr>
            <a:r>
              <a:rPr lang="pl-PL" sz="1600" b="1" dirty="0"/>
              <a:t>Proponowany użytek ekologiczny „Torfowisko Podbrzezie</a:t>
            </a:r>
            <a:r>
              <a:rPr lang="pl-PL" sz="1600" b="1" dirty="0" smtClean="0"/>
              <a:t>”</a:t>
            </a:r>
          </a:p>
          <a:p>
            <a:pPr>
              <a:buNone/>
            </a:pPr>
            <a:r>
              <a:rPr lang="pl-PL" sz="1600" b="1" dirty="0" smtClean="0"/>
              <a:t>Proponowany </a:t>
            </a:r>
            <a:r>
              <a:rPr lang="pl-PL" sz="1600" b="1" dirty="0"/>
              <a:t>użytek ekologiczny </a:t>
            </a:r>
            <a:r>
              <a:rPr lang="pl-PL" sz="1600" b="1" dirty="0" smtClean="0"/>
              <a:t> „</a:t>
            </a:r>
            <a:r>
              <a:rPr lang="pl-PL" sz="1600" b="1" dirty="0" err="1" smtClean="0"/>
              <a:t>Piaszczynkowe</a:t>
            </a:r>
            <a:r>
              <a:rPr lang="pl-PL" sz="1600" b="1" dirty="0" smtClean="0"/>
              <a:t> Mokradła”</a:t>
            </a:r>
          </a:p>
          <a:p>
            <a:pPr>
              <a:buNone/>
            </a:pPr>
            <a:r>
              <a:rPr lang="pl-PL" sz="1600" b="1" dirty="0"/>
              <a:t>Proponowany użytek ekologiczny „</a:t>
            </a:r>
            <a:r>
              <a:rPr lang="pl-PL" sz="1600" b="1" dirty="0" err="1"/>
              <a:t>Pilchowskie</a:t>
            </a:r>
            <a:r>
              <a:rPr lang="pl-PL" sz="1600" b="1" dirty="0"/>
              <a:t> Mokradła” </a:t>
            </a:r>
            <a:endParaRPr lang="pl-PL" sz="1600" b="1" dirty="0" smtClean="0"/>
          </a:p>
          <a:p>
            <a:pPr>
              <a:buNone/>
            </a:pPr>
            <a:r>
              <a:rPr lang="pl-PL" sz="1600" b="1" dirty="0"/>
              <a:t>Proponowany zespół przyrodniczo-krajobrazowy „Jezioro Karpino” </a:t>
            </a:r>
            <a:r>
              <a:rPr lang="pl-PL" sz="1600" b="1" dirty="0" smtClean="0"/>
              <a:t>ZPK-1</a:t>
            </a:r>
          </a:p>
          <a:p>
            <a:pPr>
              <a:buNone/>
            </a:pPr>
            <a:r>
              <a:rPr lang="pl-PL" sz="1600" b="1" dirty="0"/>
              <a:t>Proponowany zespół przyrodniczo-krajobrazowy „Park rodu von </a:t>
            </a:r>
            <a:r>
              <a:rPr lang="pl-PL" sz="1600" b="1" dirty="0" err="1"/>
              <a:t>Ramin</a:t>
            </a:r>
            <a:r>
              <a:rPr lang="pl-PL" sz="1600" b="1" dirty="0"/>
              <a:t>” </a:t>
            </a:r>
            <a:r>
              <a:rPr lang="pl-PL" sz="1600" b="1" dirty="0" smtClean="0"/>
              <a:t>ZPK-2</a:t>
            </a:r>
          </a:p>
          <a:p>
            <a:pPr>
              <a:buNone/>
            </a:pPr>
            <a:r>
              <a:rPr lang="pl-PL" sz="1600" b="1" dirty="0"/>
              <a:t>Proponowany zespół </a:t>
            </a:r>
            <a:r>
              <a:rPr lang="pl-PL" sz="1600" b="1" dirty="0" smtClean="0"/>
              <a:t>przyrodniczo-krajobrazowy „</a:t>
            </a:r>
            <a:r>
              <a:rPr lang="pl-PL" sz="1600" b="1" dirty="0"/>
              <a:t>Wyspy Odrzańskie” </a:t>
            </a:r>
            <a:r>
              <a:rPr lang="pl-PL" sz="1600" b="1" dirty="0" smtClean="0"/>
              <a:t>ZPK-3</a:t>
            </a:r>
          </a:p>
          <a:p>
            <a:pPr>
              <a:buNone/>
            </a:pPr>
            <a:r>
              <a:rPr lang="pl-PL" sz="1600" b="1" dirty="0"/>
              <a:t>Proponowany obszar chronionego </a:t>
            </a:r>
            <a:r>
              <a:rPr lang="pl-PL" sz="1600" b="1" dirty="0" smtClean="0"/>
              <a:t>krajobrazu </a:t>
            </a:r>
            <a:r>
              <a:rPr lang="pl-PL" sz="1600" b="1" dirty="0"/>
              <a:t>„Karpina” </a:t>
            </a:r>
            <a:r>
              <a:rPr lang="pl-PL" sz="1600" b="1" dirty="0" smtClean="0"/>
              <a:t>OCHK-1</a:t>
            </a:r>
          </a:p>
          <a:p>
            <a:pPr>
              <a:buNone/>
            </a:pPr>
            <a:r>
              <a:rPr lang="pl-PL" sz="1600" b="1" dirty="0"/>
              <a:t>Proponowany obszar chronionego </a:t>
            </a:r>
            <a:r>
              <a:rPr lang="pl-PL" sz="1600" b="1" dirty="0" smtClean="0"/>
              <a:t>krajobrazu </a:t>
            </a:r>
            <a:r>
              <a:rPr lang="pl-PL" sz="1600" b="1" dirty="0"/>
              <a:t>„</a:t>
            </a:r>
            <a:r>
              <a:rPr lang="pl-PL" sz="1600" b="1" dirty="0" err="1"/>
              <a:t>Gunica</a:t>
            </a:r>
            <a:r>
              <a:rPr lang="pl-PL" sz="1600" b="1" dirty="0" smtClean="0"/>
              <a:t>” OCHK-2</a:t>
            </a:r>
          </a:p>
          <a:p>
            <a:pPr>
              <a:buNone/>
            </a:pPr>
            <a:r>
              <a:rPr lang="pl-PL" sz="1600" b="1" dirty="0"/>
              <a:t>Proponowany park </a:t>
            </a:r>
            <a:r>
              <a:rPr lang="pl-PL" sz="1600" b="1" dirty="0" smtClean="0"/>
              <a:t>krajobrazowy „Park </a:t>
            </a:r>
            <a:r>
              <a:rPr lang="pl-PL" sz="1600" b="1" dirty="0"/>
              <a:t>Krajobrazowy Wzniesień </a:t>
            </a:r>
            <a:r>
              <a:rPr lang="pl-PL" sz="1600" b="1" dirty="0" smtClean="0"/>
              <a:t>Warszewskich”</a:t>
            </a:r>
          </a:p>
          <a:p>
            <a:pPr lvl="0">
              <a:buNone/>
            </a:pPr>
            <a:r>
              <a:rPr lang="pl-PL" sz="1600" b="1" dirty="0"/>
              <a:t>Propozycja ochrony </a:t>
            </a:r>
            <a:r>
              <a:rPr lang="pl-PL" sz="1600" b="1" dirty="0" err="1"/>
              <a:t>geostanowiska</a:t>
            </a:r>
            <a:r>
              <a:rPr lang="pl-PL" sz="1600" b="1" dirty="0"/>
              <a:t> gleby ochrowej </a:t>
            </a:r>
            <a:r>
              <a:rPr lang="pl-PL" sz="1600" b="1" dirty="0" smtClean="0"/>
              <a:t>SD-1</a:t>
            </a:r>
            <a:endParaRPr lang="pl-PL" sz="1600" dirty="0"/>
          </a:p>
          <a:p>
            <a:pPr>
              <a:buNone/>
            </a:pPr>
            <a:endParaRPr lang="pl-PL" sz="1800" dirty="0"/>
          </a:p>
        </p:txBody>
      </p:sp>
      <p:pic>
        <p:nvPicPr>
          <p:cNvPr id="4" name="Obraz 3"/>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s://scontent.fwaw7-1.fna.fbcdn.net/v/t1.15752-9/110314689_358177741835048_8222484873887469197_n.jpg?_nc_cat=104&amp;_nc_sid=b96e70&amp;_nc_ohc=Uq02AEan69oAX8H1Rp5&amp;_nc_ht=scontent.fwaw7-1.fna&amp;oh=d1d0c95e2d6f1212bd35320884c746c3&amp;oe=5F3B9FAD"/>
          <p:cNvPicPr>
            <a:picLocks noChangeAspect="1" noChangeArrowheads="1"/>
          </p:cNvPicPr>
          <p:nvPr/>
        </p:nvPicPr>
        <p:blipFill>
          <a:blip r:embed="rId2" cstate="print"/>
          <a:srcRect/>
          <a:stretch>
            <a:fillRect/>
          </a:stretch>
        </p:blipFill>
        <p:spPr bwMode="auto">
          <a:xfrm>
            <a:off x="426863" y="618939"/>
            <a:ext cx="8352927" cy="6238593"/>
          </a:xfrm>
          <a:prstGeom prst="rect">
            <a:avLst/>
          </a:prstGeom>
          <a:noFill/>
        </p:spPr>
      </p:pic>
      <p:sp>
        <p:nvSpPr>
          <p:cNvPr id="8" name="pole tekstowe 7"/>
          <p:cNvSpPr txBox="1"/>
          <p:nvPr/>
        </p:nvSpPr>
        <p:spPr>
          <a:xfrm>
            <a:off x="395536" y="692696"/>
            <a:ext cx="3384376" cy="369332"/>
          </a:xfrm>
          <a:prstGeom prst="rect">
            <a:avLst/>
          </a:prstGeom>
          <a:noFill/>
        </p:spPr>
        <p:txBody>
          <a:bodyPr wrap="square" rtlCol="0">
            <a:spAutoFit/>
          </a:bodyPr>
          <a:lstStyle/>
          <a:p>
            <a:r>
              <a:rPr lang="pl-PL" b="1" dirty="0" smtClean="0"/>
              <a:t>Proponowane obszary chronione</a:t>
            </a:r>
            <a:endParaRPr lang="pl-PL" b="1" dirty="0"/>
          </a:p>
        </p:txBody>
      </p:sp>
      <p:sp>
        <p:nvSpPr>
          <p:cNvPr id="3" name="pole tekstowe 2"/>
          <p:cNvSpPr txBox="1"/>
          <p:nvPr/>
        </p:nvSpPr>
        <p:spPr>
          <a:xfrm>
            <a:off x="5004048" y="5157192"/>
            <a:ext cx="1707015" cy="507831"/>
          </a:xfrm>
          <a:prstGeom prst="rect">
            <a:avLst/>
          </a:prstGeom>
          <a:noFill/>
        </p:spPr>
        <p:txBody>
          <a:bodyPr wrap="square" rtlCol="0">
            <a:spAutoFit/>
          </a:bodyPr>
          <a:lstStyle/>
          <a:p>
            <a:r>
              <a:rPr lang="pl-PL" sz="900" b="1" dirty="0">
                <a:latin typeface="Arial Black" panose="020B0A04020102020204" pitchFamily="34" charset="0"/>
              </a:rPr>
              <a:t>Park Krajobrazowy Wzniesień Warszewskich</a:t>
            </a:r>
          </a:p>
        </p:txBody>
      </p:sp>
      <p:pic>
        <p:nvPicPr>
          <p:cNvPr id="5" name="Obraz 4"/>
          <p:cNvPicPr>
            <a:picLocks noChangeAspect="1"/>
          </p:cNvPicPr>
          <p:nvPr/>
        </p:nvPicPr>
        <p:blipFill>
          <a:blip r:embed="rId3"/>
          <a:stretch>
            <a:fillRect/>
          </a:stretch>
        </p:blipFill>
        <p:spPr>
          <a:xfrm>
            <a:off x="1691680" y="15383"/>
            <a:ext cx="5755123" cy="603556"/>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extLst>
              <p:ext uri="{D42A27DB-BD31-4B8C-83A1-F6EECF244321}">
                <p14:modId xmlns:p14="http://schemas.microsoft.com/office/powerpoint/2010/main" val="3953050983"/>
              </p:ext>
            </p:extLst>
          </p:nvPr>
        </p:nvGraphicFramePr>
        <p:xfrm>
          <a:off x="1403648" y="1461745"/>
          <a:ext cx="6781181" cy="5362743"/>
        </p:xfrm>
        <a:graphic>
          <a:graphicData uri="http://schemas.openxmlformats.org/drawingml/2006/table">
            <a:tbl>
              <a:tblPr>
                <a:tableStyleId>{5C22544A-7EE6-4342-B048-85BDC9FD1C3A}</a:tableStyleId>
              </a:tblPr>
              <a:tblGrid>
                <a:gridCol w="1377614"/>
                <a:gridCol w="5403567"/>
              </a:tblGrid>
              <a:tr h="0">
                <a:tc>
                  <a:txBody>
                    <a:bodyPr/>
                    <a:lstStyle/>
                    <a:p>
                      <a:pPr marL="46990" marR="86360" algn="ctr" hangingPunct="0">
                        <a:lnSpc>
                          <a:spcPct val="115000"/>
                        </a:lnSpc>
                        <a:spcBef>
                          <a:spcPts val="600"/>
                        </a:spcBef>
                        <a:spcAft>
                          <a:spcPts val="600"/>
                        </a:spcAft>
                      </a:pPr>
                      <a:r>
                        <a:rPr lang="pl-PL" sz="1000" dirty="0">
                          <a:effectLst/>
                        </a:rPr>
                        <a:t>Forma ochrony</a:t>
                      </a:r>
                      <a:endParaRPr lang="pl-PL" sz="10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ctr" hangingPunct="0">
                        <a:lnSpc>
                          <a:spcPct val="115000"/>
                        </a:lnSpc>
                        <a:spcBef>
                          <a:spcPts val="600"/>
                        </a:spcBef>
                        <a:spcAft>
                          <a:spcPts val="600"/>
                        </a:spcAft>
                      </a:pPr>
                      <a:r>
                        <a:rPr lang="pl-PL" sz="1000">
                          <a:effectLst/>
                        </a:rPr>
                        <a:t>Proponowany użytek ekologiczny „Połaniec-Stołczynka”</a:t>
                      </a:r>
                      <a:endParaRPr lang="pl-PL" sz="1000">
                        <a:effectLst/>
                        <a:latin typeface="Times New Roman" panose="02020603050405020304" pitchFamily="18" charset="0"/>
                        <a:ea typeface="Times New Roman" panose="02020603050405020304" pitchFamily="18" charset="0"/>
                      </a:endParaRPr>
                    </a:p>
                  </a:txBody>
                  <a:tcPr marL="44450" marR="44450" marT="0" marB="0"/>
                </a:tc>
              </a:tr>
              <a:tr h="182666">
                <a:tc>
                  <a:txBody>
                    <a:bodyPr/>
                    <a:lstStyle/>
                    <a:p>
                      <a:pPr marL="46990" marR="86360" algn="ctr" hangingPunct="0">
                        <a:lnSpc>
                          <a:spcPct val="115000"/>
                        </a:lnSpc>
                        <a:spcBef>
                          <a:spcPts val="600"/>
                        </a:spcBef>
                        <a:spcAft>
                          <a:spcPts val="600"/>
                        </a:spcAft>
                      </a:pPr>
                      <a:r>
                        <a:rPr lang="pl-PL" sz="1000">
                          <a:effectLst/>
                        </a:rPr>
                        <a:t>Powierzchnia</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ctr" hangingPunct="0">
                        <a:lnSpc>
                          <a:spcPct val="115000"/>
                        </a:lnSpc>
                        <a:spcBef>
                          <a:spcPts val="600"/>
                        </a:spcBef>
                        <a:spcAft>
                          <a:spcPts val="600"/>
                        </a:spcAft>
                      </a:pPr>
                      <a:r>
                        <a:rPr lang="pl-PL" sz="1000">
                          <a:effectLst/>
                        </a:rPr>
                        <a:t>Ok. 14,5 ha</a:t>
                      </a:r>
                      <a:endParaRPr lang="pl-PL" sz="1000">
                        <a:effectLst/>
                        <a:latin typeface="Times New Roman" panose="02020603050405020304" pitchFamily="18" charset="0"/>
                        <a:ea typeface="Times New Roman" panose="02020603050405020304" pitchFamily="18" charset="0"/>
                      </a:endParaRPr>
                    </a:p>
                  </a:txBody>
                  <a:tcPr marL="44450" marR="44450" marT="0" marB="0"/>
                </a:tc>
              </a:tr>
              <a:tr h="572661">
                <a:tc>
                  <a:txBody>
                    <a:bodyPr/>
                    <a:lstStyle/>
                    <a:p>
                      <a:pPr marL="46990" marR="86360" algn="ctr" hangingPunct="0">
                        <a:lnSpc>
                          <a:spcPct val="115000"/>
                        </a:lnSpc>
                        <a:spcBef>
                          <a:spcPts val="600"/>
                        </a:spcBef>
                        <a:spcAft>
                          <a:spcPts val="600"/>
                        </a:spcAft>
                      </a:pPr>
                      <a:r>
                        <a:rPr lang="pl-PL" sz="1000">
                          <a:effectLst/>
                        </a:rPr>
                        <a:t>Cel ochrony</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a:effectLst/>
                        </a:rPr>
                        <a:t>Ochrona zachowanych w dobrym stanie siedlisk grądowych w dolinach młodoglacjalnych strumieni Połaniec i Stołczynka, z licznymi stanowiskami rzadko spotykanych gatunków roślin. </a:t>
                      </a:r>
                      <a:endParaRPr lang="pl-PL" sz="1000">
                        <a:effectLst/>
                        <a:latin typeface="Times New Roman" panose="02020603050405020304" pitchFamily="18" charset="0"/>
                        <a:ea typeface="Times New Roman" panose="02020603050405020304" pitchFamily="18" charset="0"/>
                      </a:endParaRPr>
                    </a:p>
                  </a:txBody>
                  <a:tcPr marL="44450" marR="44450" marT="0" marB="0"/>
                </a:tc>
              </a:tr>
              <a:tr h="2415932">
                <a:tc>
                  <a:txBody>
                    <a:bodyPr/>
                    <a:lstStyle/>
                    <a:p>
                      <a:pPr marL="46990" marR="86360" algn="ctr" hangingPunct="0">
                        <a:lnSpc>
                          <a:spcPct val="115000"/>
                        </a:lnSpc>
                        <a:spcBef>
                          <a:spcPts val="600"/>
                        </a:spcBef>
                        <a:spcAft>
                          <a:spcPts val="600"/>
                        </a:spcAft>
                      </a:pPr>
                      <a:r>
                        <a:rPr lang="pl-PL" sz="1000" dirty="0">
                          <a:effectLst/>
                        </a:rPr>
                        <a:t>Charakterystyka przyrodnicza obiektu</a:t>
                      </a:r>
                      <a:endParaRPr lang="pl-PL" sz="10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dirty="0">
                          <a:effectLst/>
                        </a:rPr>
                        <a:t>Doliny </a:t>
                      </a:r>
                      <a:r>
                        <a:rPr lang="pl-PL" sz="1000" dirty="0" err="1">
                          <a:effectLst/>
                        </a:rPr>
                        <a:t>młodoglacjalne</a:t>
                      </a:r>
                      <a:r>
                        <a:rPr lang="pl-PL" sz="1000" dirty="0">
                          <a:effectLst/>
                        </a:rPr>
                        <a:t>(ostro wcięte, V-kształtne) z dominacją lasów i dużym udziałem zarośli, </a:t>
                      </a:r>
                      <a:r>
                        <a:rPr lang="pl-PL" sz="1000" dirty="0" err="1">
                          <a:effectLst/>
                        </a:rPr>
                        <a:t>zadrzewień</a:t>
                      </a:r>
                      <a:r>
                        <a:rPr lang="pl-PL" sz="1000" dirty="0">
                          <a:effectLst/>
                        </a:rPr>
                        <a:t>, okrajków i muraw. Drzewostany w różnym wieku (z grabem, bukiem, brzozą, dębami, lokalnie z topolami), wymieszane są na znacznej powierzchni z gęstymi zaroślami, głównie z tarniną </a:t>
                      </a:r>
                      <a:r>
                        <a:rPr lang="pl-PL" sz="1000" dirty="0" err="1">
                          <a:effectLst/>
                        </a:rPr>
                        <a:t>Prunus</a:t>
                      </a:r>
                      <a:r>
                        <a:rPr lang="pl-PL" sz="1000" dirty="0">
                          <a:effectLst/>
                        </a:rPr>
                        <a:t> </a:t>
                      </a:r>
                      <a:r>
                        <a:rPr lang="pl-PL" sz="1000" dirty="0" err="1">
                          <a:effectLst/>
                        </a:rPr>
                        <a:t>spinosa</a:t>
                      </a:r>
                      <a:r>
                        <a:rPr lang="pl-PL" sz="1000" dirty="0">
                          <a:effectLst/>
                        </a:rPr>
                        <a:t>, leszczyną </a:t>
                      </a:r>
                      <a:r>
                        <a:rPr lang="pl-PL" sz="1000" dirty="0" err="1">
                          <a:effectLst/>
                        </a:rPr>
                        <a:t>Corylus</a:t>
                      </a:r>
                      <a:r>
                        <a:rPr lang="pl-PL" sz="1000" dirty="0">
                          <a:effectLst/>
                        </a:rPr>
                        <a:t> </a:t>
                      </a:r>
                      <a:r>
                        <a:rPr lang="pl-PL" sz="1000" dirty="0" err="1">
                          <a:effectLst/>
                        </a:rPr>
                        <a:t>avellana</a:t>
                      </a:r>
                      <a:r>
                        <a:rPr lang="pl-PL" sz="1000" dirty="0">
                          <a:effectLst/>
                        </a:rPr>
                        <a:t>, czarnym bzem </a:t>
                      </a:r>
                      <a:r>
                        <a:rPr lang="pl-PL" sz="1000" dirty="0" err="1">
                          <a:effectLst/>
                        </a:rPr>
                        <a:t>Sambucus</a:t>
                      </a:r>
                      <a:r>
                        <a:rPr lang="pl-PL" sz="1000" dirty="0">
                          <a:effectLst/>
                        </a:rPr>
                        <a:t> </a:t>
                      </a:r>
                      <a:r>
                        <a:rPr lang="pl-PL" sz="1000" dirty="0" err="1">
                          <a:effectLst/>
                        </a:rPr>
                        <a:t>nigra</a:t>
                      </a:r>
                      <a:r>
                        <a:rPr lang="pl-PL" sz="1000" dirty="0">
                          <a:effectLst/>
                        </a:rPr>
                        <a:t>. Na strumieniem znajdują się wysięki źródliskowe. Szczególny walor mają dobrze wykształcone siedliska grądu </a:t>
                      </a:r>
                      <a:r>
                        <a:rPr lang="pl-PL" sz="1000" dirty="0" err="1">
                          <a:effectLst/>
                        </a:rPr>
                        <a:t>subatlantyckiego</a:t>
                      </a:r>
                      <a:r>
                        <a:rPr lang="pl-PL" sz="1000" dirty="0">
                          <a:effectLst/>
                        </a:rPr>
                        <a:t> z dużym udziałem graba i leszczyny. Do najcenniejszych składników flory należy storczyk męski </a:t>
                      </a:r>
                      <a:r>
                        <a:rPr lang="pl-PL" sz="1000" dirty="0" err="1">
                          <a:effectLst/>
                        </a:rPr>
                        <a:t>Orchis</a:t>
                      </a:r>
                      <a:r>
                        <a:rPr lang="pl-PL" sz="1000" dirty="0">
                          <a:effectLst/>
                        </a:rPr>
                        <a:t> </a:t>
                      </a:r>
                      <a:r>
                        <a:rPr lang="pl-PL" sz="1000" dirty="0" err="1">
                          <a:effectLst/>
                        </a:rPr>
                        <a:t>mascula</a:t>
                      </a:r>
                      <a:r>
                        <a:rPr lang="pl-PL" sz="1000" dirty="0">
                          <a:effectLst/>
                        </a:rPr>
                        <a:t>, uznawany do niedawna za gatunek już wymarły na Pomorzu Zachodnim. W grądach licznie rośnie złoć pochwowata </a:t>
                      </a:r>
                      <a:r>
                        <a:rPr lang="pl-PL" sz="1000" dirty="0" err="1">
                          <a:effectLst/>
                        </a:rPr>
                        <a:t>Gagea</a:t>
                      </a:r>
                      <a:r>
                        <a:rPr lang="pl-PL" sz="1000" dirty="0">
                          <a:effectLst/>
                        </a:rPr>
                        <a:t> </a:t>
                      </a:r>
                      <a:r>
                        <a:rPr lang="pl-PL" sz="1000" dirty="0" err="1">
                          <a:effectLst/>
                        </a:rPr>
                        <a:t>spathacea</a:t>
                      </a:r>
                      <a:r>
                        <a:rPr lang="pl-PL" sz="1000" dirty="0">
                          <a:effectLst/>
                        </a:rPr>
                        <a:t> i złoć mała G. minima (oba gatunki zagrożone i rzadkie na Pomorzu Zachodnim), poza tym kokorycz wątła </a:t>
                      </a:r>
                      <a:r>
                        <a:rPr lang="pl-PL" sz="1000" dirty="0" err="1">
                          <a:effectLst/>
                        </a:rPr>
                        <a:t>Corydalis</a:t>
                      </a:r>
                      <a:r>
                        <a:rPr lang="pl-PL" sz="1000" dirty="0">
                          <a:effectLst/>
                        </a:rPr>
                        <a:t> intermedia, łuskiewnik różowy </a:t>
                      </a:r>
                      <a:r>
                        <a:rPr lang="pl-PL" sz="1000" dirty="0" err="1">
                          <a:effectLst/>
                        </a:rPr>
                        <a:t>Lathrea</a:t>
                      </a:r>
                      <a:r>
                        <a:rPr lang="pl-PL" sz="1000" dirty="0">
                          <a:effectLst/>
                        </a:rPr>
                        <a:t> </a:t>
                      </a:r>
                      <a:r>
                        <a:rPr lang="pl-PL" sz="1000" dirty="0" err="1">
                          <a:effectLst/>
                        </a:rPr>
                        <a:t>squamaria</a:t>
                      </a:r>
                      <a:r>
                        <a:rPr lang="pl-PL" sz="1000" dirty="0">
                          <a:effectLst/>
                        </a:rPr>
                        <a:t>. Na murawach z gatunków rzadkich m.in. wyka </a:t>
                      </a:r>
                      <a:r>
                        <a:rPr lang="pl-PL" sz="1000" dirty="0" err="1">
                          <a:effectLst/>
                        </a:rPr>
                        <a:t>lędźwianowata</a:t>
                      </a:r>
                      <a:r>
                        <a:rPr lang="pl-PL" sz="1000" dirty="0">
                          <a:effectLst/>
                        </a:rPr>
                        <a:t> </a:t>
                      </a:r>
                      <a:r>
                        <a:rPr lang="pl-PL" sz="1000" dirty="0" err="1">
                          <a:effectLst/>
                        </a:rPr>
                        <a:t>Vicia</a:t>
                      </a:r>
                      <a:r>
                        <a:rPr lang="pl-PL" sz="1000" dirty="0">
                          <a:effectLst/>
                        </a:rPr>
                        <a:t> </a:t>
                      </a:r>
                      <a:r>
                        <a:rPr lang="pl-PL" sz="1000" dirty="0" err="1">
                          <a:effectLst/>
                        </a:rPr>
                        <a:t>lathyroides</a:t>
                      </a:r>
                      <a:r>
                        <a:rPr lang="pl-PL" sz="1000" dirty="0">
                          <a:effectLst/>
                        </a:rPr>
                        <a:t>, kocanki piaskowe </a:t>
                      </a:r>
                      <a:r>
                        <a:rPr lang="pl-PL" sz="1000" dirty="0" err="1">
                          <a:effectLst/>
                        </a:rPr>
                        <a:t>Helichrysum</a:t>
                      </a:r>
                      <a:r>
                        <a:rPr lang="pl-PL" sz="1000" dirty="0">
                          <a:effectLst/>
                        </a:rPr>
                        <a:t> </a:t>
                      </a:r>
                      <a:r>
                        <a:rPr lang="pl-PL" sz="1000" dirty="0" err="1">
                          <a:effectLst/>
                        </a:rPr>
                        <a:t>arenarium.Miejsce</a:t>
                      </a:r>
                      <a:r>
                        <a:rPr lang="pl-PL" sz="1000" dirty="0">
                          <a:effectLst/>
                        </a:rPr>
                        <a:t> rozrodu wielu pospolitych, chronionych gatunków ptaków wróblowatych oraz ostoja zwierzyny łownej – lis, borsuk, sarna, dzik, zając szarak.  </a:t>
                      </a:r>
                      <a:endParaRPr lang="pl-PL" sz="1000" dirty="0">
                        <a:effectLst/>
                        <a:latin typeface="Times New Roman" panose="02020603050405020304" pitchFamily="18" charset="0"/>
                        <a:ea typeface="Times New Roman" panose="02020603050405020304" pitchFamily="18" charset="0"/>
                      </a:endParaRPr>
                    </a:p>
                  </a:txBody>
                  <a:tcPr marL="44450" marR="44450" marT="0" marB="0"/>
                </a:tc>
              </a:tr>
              <a:tr h="182666">
                <a:tc>
                  <a:txBody>
                    <a:bodyPr/>
                    <a:lstStyle/>
                    <a:p>
                      <a:pPr marL="46990" marR="86360" algn="ctr" hangingPunct="0">
                        <a:lnSpc>
                          <a:spcPct val="115000"/>
                        </a:lnSpc>
                        <a:spcBef>
                          <a:spcPts val="600"/>
                        </a:spcBef>
                        <a:spcAft>
                          <a:spcPts val="600"/>
                        </a:spcAft>
                      </a:pPr>
                      <a:r>
                        <a:rPr lang="pl-PL" sz="1000">
                          <a:effectLst/>
                        </a:rPr>
                        <a:t>Położenie</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a:effectLst/>
                        </a:rPr>
                        <a:t>Przęsocin: doliny strumieni Połaniec i Stołczynka na wschód od ul. Szczecińskiej</a:t>
                      </a:r>
                      <a:endParaRPr lang="pl-PL" sz="1000">
                        <a:effectLst/>
                        <a:latin typeface="Times New Roman" panose="02020603050405020304" pitchFamily="18" charset="0"/>
                        <a:ea typeface="Times New Roman" panose="02020603050405020304" pitchFamily="18" charset="0"/>
                      </a:endParaRPr>
                    </a:p>
                  </a:txBody>
                  <a:tcPr marL="44450" marR="44450" marT="0" marB="0"/>
                </a:tc>
              </a:tr>
              <a:tr h="1113478">
                <a:tc>
                  <a:txBody>
                    <a:bodyPr/>
                    <a:lstStyle/>
                    <a:p>
                      <a:pPr marL="46990" marR="86360" algn="ctr" hangingPunct="0">
                        <a:lnSpc>
                          <a:spcPct val="115000"/>
                        </a:lnSpc>
                        <a:spcBef>
                          <a:spcPts val="600"/>
                        </a:spcBef>
                        <a:spcAft>
                          <a:spcPts val="600"/>
                        </a:spcAft>
                      </a:pPr>
                      <a:r>
                        <a:rPr lang="pl-PL" sz="1000">
                          <a:effectLst/>
                        </a:rPr>
                        <a:t>Zagrożenia</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dirty="0">
                          <a:effectLst/>
                        </a:rPr>
                        <a:t>Wieloletnie zaśmiecenie doliny Połańca (na dnie zalegają setki opon) poza tym z polnej drogi biegnącej wzdłuż południowej krawędzi doliny zrzucane są do doliny odpady </a:t>
                      </a:r>
                      <a:r>
                        <a:rPr lang="pl-PL" sz="1000" dirty="0" smtClean="0">
                          <a:effectLst/>
                        </a:rPr>
                        <a:t>komunalne </a:t>
                      </a:r>
                      <a:r>
                        <a:rPr lang="pl-PL" sz="1000" dirty="0">
                          <a:effectLst/>
                        </a:rPr>
                        <a:t>i budowlane. Część lasów administrowana przez lasy państwowe i użytkowana gospodarczo – eksploatacja drzewostanów na stromych stokach skutkować może znaczącymi stratami walorów przyrodniczych. W przeszłości na części powierzchni wykonano także zalesienie topolami kanadyjskimi. </a:t>
                      </a:r>
                      <a:endParaRPr lang="pl-PL" sz="1000" dirty="0">
                        <a:effectLst/>
                        <a:latin typeface="Times New Roman" panose="02020603050405020304" pitchFamily="18" charset="0"/>
                        <a:ea typeface="Times New Roman" panose="02020603050405020304" pitchFamily="18" charset="0"/>
                      </a:endParaRPr>
                    </a:p>
                  </a:txBody>
                  <a:tcPr marL="44450" marR="44450" marT="0" marB="0"/>
                </a:tc>
              </a:tr>
              <a:tr h="720080">
                <a:tc>
                  <a:txBody>
                    <a:bodyPr/>
                    <a:lstStyle/>
                    <a:p>
                      <a:pPr marL="46990" marR="86360" algn="ctr" hangingPunct="0">
                        <a:lnSpc>
                          <a:spcPct val="115000"/>
                        </a:lnSpc>
                        <a:spcBef>
                          <a:spcPts val="600"/>
                        </a:spcBef>
                        <a:spcAft>
                          <a:spcPts val="0"/>
                        </a:spcAft>
                      </a:pPr>
                      <a:r>
                        <a:rPr lang="pl-PL" sz="1000" dirty="0">
                          <a:effectLst/>
                        </a:rPr>
                        <a:t>Wskazania konserwatorskie </a:t>
                      </a:r>
                    </a:p>
                    <a:p>
                      <a:pPr marL="46990" marR="86360" algn="ctr" hangingPunct="0">
                        <a:lnSpc>
                          <a:spcPct val="115000"/>
                        </a:lnSpc>
                        <a:spcBef>
                          <a:spcPts val="600"/>
                        </a:spcBef>
                        <a:spcAft>
                          <a:spcPts val="600"/>
                        </a:spcAft>
                      </a:pPr>
                      <a:r>
                        <a:rPr lang="pl-PL" sz="1000" dirty="0">
                          <a:effectLst/>
                        </a:rPr>
                        <a:t>i planistyczne</a:t>
                      </a:r>
                      <a:endParaRPr lang="pl-PL" sz="10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dirty="0">
                          <a:effectLst/>
                        </a:rPr>
                        <a:t>Objąć ochroną prawną, uniemożliwić zrzucanie odpadów i pozyskanie piasku, ograniczyć lub wyłączyć użytkowanie gospodarcze drzewostanów. Nie wprowadzać gatunków obcych, nie zmieniać stosunków wodnych. Na terenach sąsiadujących z kompleksem leśnym nie  dopuszczać do rozwoju zabudowy w pasie bliższym niż co najmniej 50 m od skraju lasów.</a:t>
                      </a:r>
                      <a:endParaRPr lang="pl-PL" sz="1000" dirty="0">
                        <a:effectLst/>
                        <a:latin typeface="Times New Roman" panose="02020603050405020304" pitchFamily="18" charset="0"/>
                        <a:ea typeface="Times New Roman" panose="02020603050405020304" pitchFamily="18" charset="0"/>
                      </a:endParaRPr>
                    </a:p>
                  </a:txBody>
                  <a:tcPr marL="44450" marR="44450" marT="0" marB="0"/>
                </a:tc>
              </a:tr>
            </a:tbl>
          </a:graphicData>
        </a:graphic>
      </p:graphicFrame>
      <p:pic>
        <p:nvPicPr>
          <p:cNvPr id="9" name="Obraz 8"/>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
        <p:nvSpPr>
          <p:cNvPr id="10" name="pole tekstowe 9"/>
          <p:cNvSpPr txBox="1"/>
          <p:nvPr/>
        </p:nvSpPr>
        <p:spPr>
          <a:xfrm>
            <a:off x="1691680" y="899691"/>
            <a:ext cx="6624736" cy="369332"/>
          </a:xfrm>
          <a:prstGeom prst="rect">
            <a:avLst/>
          </a:prstGeom>
          <a:noFill/>
        </p:spPr>
        <p:txBody>
          <a:bodyPr wrap="square" rtlCol="0">
            <a:spAutoFit/>
          </a:bodyPr>
          <a:lstStyle/>
          <a:p>
            <a:r>
              <a:rPr lang="pl-PL" b="1" dirty="0" smtClean="0">
                <a:solidFill>
                  <a:schemeClr val="tx2">
                    <a:lumMod val="60000"/>
                    <a:lumOff val="40000"/>
                  </a:schemeClr>
                </a:solidFill>
              </a:rPr>
              <a:t>PROPONOWANY UŻYTEK EKOLOGICZNY POŁANIEC-STOŁCZYNKA</a:t>
            </a:r>
            <a:endParaRPr lang="pl-PL" b="1" dirty="0">
              <a:solidFill>
                <a:schemeClr val="tx2">
                  <a:lumMod val="60000"/>
                  <a:lumOff val="40000"/>
                </a:schemeClr>
              </a:solidFill>
            </a:endParaRPr>
          </a:p>
        </p:txBody>
      </p:sp>
    </p:spTree>
    <p:extLst>
      <p:ext uri="{BB962C8B-B14F-4D97-AF65-F5344CB8AC3E}">
        <p14:creationId xmlns:p14="http://schemas.microsoft.com/office/powerpoint/2010/main" val="1246785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extLst>
              <p:ext uri="{D42A27DB-BD31-4B8C-83A1-F6EECF244321}">
                <p14:modId xmlns:p14="http://schemas.microsoft.com/office/powerpoint/2010/main" val="1983289489"/>
              </p:ext>
            </p:extLst>
          </p:nvPr>
        </p:nvGraphicFramePr>
        <p:xfrm>
          <a:off x="1259632" y="1700808"/>
          <a:ext cx="6480760" cy="4907280"/>
        </p:xfrm>
        <a:graphic>
          <a:graphicData uri="http://schemas.openxmlformats.org/drawingml/2006/table">
            <a:tbl>
              <a:tblPr>
                <a:tableStyleId>{5C22544A-7EE6-4342-B048-85BDC9FD1C3A}</a:tableStyleId>
              </a:tblPr>
              <a:tblGrid>
                <a:gridCol w="1316583"/>
                <a:gridCol w="5164177"/>
              </a:tblGrid>
              <a:tr h="0">
                <a:tc>
                  <a:txBody>
                    <a:bodyPr/>
                    <a:lstStyle/>
                    <a:p>
                      <a:pPr marL="46990" marR="86360" algn="ctr" hangingPunct="0">
                        <a:lnSpc>
                          <a:spcPct val="115000"/>
                        </a:lnSpc>
                        <a:spcBef>
                          <a:spcPts val="600"/>
                        </a:spcBef>
                        <a:spcAft>
                          <a:spcPts val="600"/>
                        </a:spcAft>
                      </a:pPr>
                      <a:r>
                        <a:rPr lang="pl-PL" sz="1000" dirty="0">
                          <a:effectLst/>
                        </a:rPr>
                        <a:t>Forma ochrony</a:t>
                      </a:r>
                      <a:endParaRPr lang="pl-PL" sz="10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ctr" hangingPunct="0">
                        <a:lnSpc>
                          <a:spcPct val="115000"/>
                        </a:lnSpc>
                        <a:spcBef>
                          <a:spcPts val="600"/>
                        </a:spcBef>
                        <a:spcAft>
                          <a:spcPts val="600"/>
                        </a:spcAft>
                      </a:pPr>
                      <a:r>
                        <a:rPr lang="pl-PL" sz="1000">
                          <a:effectLst/>
                        </a:rPr>
                        <a:t>Proponowany użytek ekologiczny „Przęsocińska Struga”</a:t>
                      </a:r>
                      <a:endParaRPr lang="pl-PL" sz="10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Powierzchnia</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ctr" hangingPunct="0">
                        <a:lnSpc>
                          <a:spcPct val="115000"/>
                        </a:lnSpc>
                        <a:spcBef>
                          <a:spcPts val="600"/>
                        </a:spcBef>
                        <a:spcAft>
                          <a:spcPts val="600"/>
                        </a:spcAft>
                      </a:pPr>
                      <a:r>
                        <a:rPr lang="pl-PL" sz="1000">
                          <a:effectLst/>
                        </a:rPr>
                        <a:t>Ok. 13,0 ha</a:t>
                      </a:r>
                      <a:endParaRPr lang="pl-PL" sz="10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Cel ochrony</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a:effectLst/>
                        </a:rPr>
                        <a:t>Ochrona zachowanych w dobrym stanie siedlisk grądowych w młodoglacjalnej dolinie Przęsocińskiej Strugi, z licznymi stanowiskami rzadko spotykanych gatunków roślin. </a:t>
                      </a:r>
                      <a:endParaRPr lang="pl-PL" sz="10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Charakterystyka przyrodnicza obiektu</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dirty="0">
                          <a:effectLst/>
                        </a:rPr>
                        <a:t>Dolina </a:t>
                      </a:r>
                      <a:r>
                        <a:rPr lang="pl-PL" sz="1000" dirty="0" err="1">
                          <a:effectLst/>
                        </a:rPr>
                        <a:t>młodoglacjalna</a:t>
                      </a:r>
                      <a:r>
                        <a:rPr lang="pl-PL" sz="1000" dirty="0">
                          <a:effectLst/>
                        </a:rPr>
                        <a:t> (ostro wcięte, V- i lokalnie U-kształtna) z dominacją lasów i dużym udziałem zarośli, </a:t>
                      </a:r>
                      <a:r>
                        <a:rPr lang="pl-PL" sz="1000" dirty="0" err="1">
                          <a:effectLst/>
                        </a:rPr>
                        <a:t>zadrzewień</a:t>
                      </a:r>
                      <a:r>
                        <a:rPr lang="pl-PL" sz="1000" dirty="0">
                          <a:effectLst/>
                        </a:rPr>
                        <a:t>, okrajków i muraw. Drzewostany w różnym wieku (z grabem, bukiem, brzozą, dębami, lokalnie z topolami), wymieszane są na znacznej </a:t>
                      </a:r>
                      <a:r>
                        <a:rPr lang="pl-PL" sz="1000" dirty="0" smtClean="0">
                          <a:effectLst/>
                        </a:rPr>
                        <a:t>powierzchni</a:t>
                      </a:r>
                      <a:r>
                        <a:rPr lang="pl-PL" sz="1000" baseline="0" dirty="0" smtClean="0">
                          <a:effectLst/>
                        </a:rPr>
                        <a:t> </a:t>
                      </a:r>
                      <a:r>
                        <a:rPr lang="pl-PL" sz="1000" dirty="0" smtClean="0">
                          <a:effectLst/>
                        </a:rPr>
                        <a:t>z</a:t>
                      </a:r>
                      <a:r>
                        <a:rPr lang="pl-PL" sz="1000" baseline="0" dirty="0" smtClean="0">
                          <a:effectLst/>
                        </a:rPr>
                        <a:t> </a:t>
                      </a:r>
                      <a:r>
                        <a:rPr lang="pl-PL" sz="1000" dirty="0" smtClean="0">
                          <a:effectLst/>
                        </a:rPr>
                        <a:t>gęstymi </a:t>
                      </a:r>
                      <a:r>
                        <a:rPr lang="pl-PL" sz="1000" dirty="0">
                          <a:effectLst/>
                        </a:rPr>
                        <a:t>zaroślami, głównie z tarniną </a:t>
                      </a:r>
                      <a:r>
                        <a:rPr lang="pl-PL" sz="1000" dirty="0" err="1">
                          <a:effectLst/>
                        </a:rPr>
                        <a:t>Prunus</a:t>
                      </a:r>
                      <a:r>
                        <a:rPr lang="pl-PL" sz="1000" dirty="0">
                          <a:effectLst/>
                        </a:rPr>
                        <a:t> </a:t>
                      </a:r>
                      <a:r>
                        <a:rPr lang="pl-PL" sz="1000" dirty="0" err="1">
                          <a:effectLst/>
                        </a:rPr>
                        <a:t>spinosa</a:t>
                      </a:r>
                      <a:r>
                        <a:rPr lang="pl-PL" sz="1000" dirty="0">
                          <a:effectLst/>
                        </a:rPr>
                        <a:t>, głogiem </a:t>
                      </a:r>
                      <a:r>
                        <a:rPr lang="pl-PL" sz="1000" dirty="0" err="1">
                          <a:effectLst/>
                        </a:rPr>
                        <a:t>Crataegus</a:t>
                      </a:r>
                      <a:r>
                        <a:rPr lang="pl-PL" sz="1000" dirty="0">
                          <a:effectLst/>
                        </a:rPr>
                        <a:t> </a:t>
                      </a:r>
                      <a:r>
                        <a:rPr lang="pl-PL" sz="1000" dirty="0" err="1" smtClean="0">
                          <a:effectLst/>
                        </a:rPr>
                        <a:t>monogyna</a:t>
                      </a:r>
                      <a:r>
                        <a:rPr lang="pl-PL" sz="1000" dirty="0" smtClean="0">
                          <a:effectLst/>
                        </a:rPr>
                        <a:t> </a:t>
                      </a:r>
                      <a:r>
                        <a:rPr lang="pl-PL" sz="1000" dirty="0">
                          <a:effectLst/>
                        </a:rPr>
                        <a:t>i C. </a:t>
                      </a:r>
                      <a:r>
                        <a:rPr lang="pl-PL" sz="1000" dirty="0" err="1">
                          <a:effectLst/>
                        </a:rPr>
                        <a:t>oxyacantha</a:t>
                      </a:r>
                      <a:r>
                        <a:rPr lang="pl-PL" sz="1000" dirty="0">
                          <a:effectLst/>
                        </a:rPr>
                        <a:t>, leszczyną </a:t>
                      </a:r>
                      <a:r>
                        <a:rPr lang="pl-PL" sz="1000" dirty="0" err="1">
                          <a:effectLst/>
                        </a:rPr>
                        <a:t>Corylus</a:t>
                      </a:r>
                      <a:r>
                        <a:rPr lang="pl-PL" sz="1000" dirty="0">
                          <a:effectLst/>
                        </a:rPr>
                        <a:t> </a:t>
                      </a:r>
                      <a:r>
                        <a:rPr lang="pl-PL" sz="1000" dirty="0" err="1">
                          <a:effectLst/>
                        </a:rPr>
                        <a:t>avellana</a:t>
                      </a:r>
                      <a:r>
                        <a:rPr lang="pl-PL" sz="1000" dirty="0">
                          <a:effectLst/>
                        </a:rPr>
                        <a:t>, czarnym bzem </a:t>
                      </a:r>
                      <a:r>
                        <a:rPr lang="pl-PL" sz="1000" dirty="0" err="1">
                          <a:effectLst/>
                        </a:rPr>
                        <a:t>Sambucus</a:t>
                      </a:r>
                      <a:r>
                        <a:rPr lang="pl-PL" sz="1000" dirty="0">
                          <a:effectLst/>
                        </a:rPr>
                        <a:t> </a:t>
                      </a:r>
                      <a:r>
                        <a:rPr lang="pl-PL" sz="1000" dirty="0" err="1">
                          <a:effectLst/>
                        </a:rPr>
                        <a:t>nigra</a:t>
                      </a:r>
                      <a:r>
                        <a:rPr lang="pl-PL" sz="1000" dirty="0">
                          <a:effectLst/>
                        </a:rPr>
                        <a:t>. Szczególny walor mają dobrze wykształcone siedliska grądu </a:t>
                      </a:r>
                      <a:r>
                        <a:rPr lang="pl-PL" sz="1000" dirty="0" err="1">
                          <a:effectLst/>
                        </a:rPr>
                        <a:t>subatlantyckiego</a:t>
                      </a:r>
                      <a:r>
                        <a:rPr lang="pl-PL" sz="1000" dirty="0">
                          <a:effectLst/>
                        </a:rPr>
                        <a:t> z dużym udziałem graba, </a:t>
                      </a:r>
                      <a:r>
                        <a:rPr lang="pl-PL" sz="1000" dirty="0" smtClean="0">
                          <a:effectLst/>
                        </a:rPr>
                        <a:t>głogów </a:t>
                      </a:r>
                      <a:r>
                        <a:rPr lang="pl-PL" sz="1000" dirty="0">
                          <a:effectLst/>
                        </a:rPr>
                        <a:t>i leszczyny oraz łęgu </a:t>
                      </a:r>
                      <a:r>
                        <a:rPr lang="pl-PL" sz="1000" dirty="0" err="1">
                          <a:effectLst/>
                        </a:rPr>
                        <a:t>jesionowo-olszowego</a:t>
                      </a:r>
                      <a:r>
                        <a:rPr lang="pl-PL" sz="1000" dirty="0">
                          <a:effectLst/>
                        </a:rPr>
                        <a:t>. W grądach licznie rośnie złoć pochwowata </a:t>
                      </a:r>
                      <a:r>
                        <a:rPr lang="pl-PL" sz="1000" dirty="0" err="1">
                          <a:effectLst/>
                        </a:rPr>
                        <a:t>Gagea</a:t>
                      </a:r>
                      <a:r>
                        <a:rPr lang="pl-PL" sz="1000" dirty="0">
                          <a:effectLst/>
                        </a:rPr>
                        <a:t> </a:t>
                      </a:r>
                      <a:r>
                        <a:rPr lang="pl-PL" sz="1000" dirty="0" err="1">
                          <a:effectLst/>
                        </a:rPr>
                        <a:t>spathacea</a:t>
                      </a:r>
                      <a:r>
                        <a:rPr lang="pl-PL" sz="1000" dirty="0">
                          <a:effectLst/>
                        </a:rPr>
                        <a:t> (gatunek zagrożony na Pomorzu Zachodnim), poza tym: kokorycz wątła </a:t>
                      </a:r>
                      <a:r>
                        <a:rPr lang="pl-PL" sz="1000" dirty="0" err="1">
                          <a:effectLst/>
                        </a:rPr>
                        <a:t>Corydalis</a:t>
                      </a:r>
                      <a:r>
                        <a:rPr lang="pl-PL" sz="1000" dirty="0">
                          <a:effectLst/>
                        </a:rPr>
                        <a:t> intermedia, łuskiewnik różowy </a:t>
                      </a:r>
                      <a:r>
                        <a:rPr lang="pl-PL" sz="1000" dirty="0" err="1">
                          <a:effectLst/>
                        </a:rPr>
                        <a:t>Lathrea</a:t>
                      </a:r>
                      <a:r>
                        <a:rPr lang="pl-PL" sz="1000" dirty="0">
                          <a:effectLst/>
                        </a:rPr>
                        <a:t> </a:t>
                      </a:r>
                      <a:r>
                        <a:rPr lang="pl-PL" sz="1000" dirty="0" err="1">
                          <a:effectLst/>
                        </a:rPr>
                        <a:t>squamaria</a:t>
                      </a:r>
                      <a:r>
                        <a:rPr lang="pl-PL" sz="1000" dirty="0">
                          <a:effectLst/>
                        </a:rPr>
                        <a:t>, miodunka ćma </a:t>
                      </a:r>
                      <a:r>
                        <a:rPr lang="pl-PL" sz="1000" dirty="0" err="1">
                          <a:effectLst/>
                        </a:rPr>
                        <a:t>Pulmonaria</a:t>
                      </a:r>
                      <a:r>
                        <a:rPr lang="pl-PL" sz="1000" dirty="0">
                          <a:effectLst/>
                        </a:rPr>
                        <a:t> obscura, pępawa błotna </a:t>
                      </a:r>
                      <a:r>
                        <a:rPr lang="pl-PL" sz="1000" dirty="0" err="1">
                          <a:effectLst/>
                        </a:rPr>
                        <a:t>Crepis</a:t>
                      </a:r>
                      <a:r>
                        <a:rPr lang="pl-PL" sz="1000" dirty="0">
                          <a:effectLst/>
                        </a:rPr>
                        <a:t> </a:t>
                      </a:r>
                      <a:r>
                        <a:rPr lang="pl-PL" sz="1000" dirty="0" err="1">
                          <a:effectLst/>
                        </a:rPr>
                        <a:t>paludosa</a:t>
                      </a:r>
                      <a:r>
                        <a:rPr lang="pl-PL" sz="1000" dirty="0">
                          <a:effectLst/>
                        </a:rPr>
                        <a:t>. Na murawach z gatunków rzadkich m.in. wyka </a:t>
                      </a:r>
                      <a:r>
                        <a:rPr lang="pl-PL" sz="1000" dirty="0" err="1">
                          <a:effectLst/>
                        </a:rPr>
                        <a:t>lędźwianowata</a:t>
                      </a:r>
                      <a:r>
                        <a:rPr lang="pl-PL" sz="1000" dirty="0">
                          <a:effectLst/>
                        </a:rPr>
                        <a:t> </a:t>
                      </a:r>
                      <a:r>
                        <a:rPr lang="pl-PL" sz="1000" dirty="0" err="1">
                          <a:effectLst/>
                        </a:rPr>
                        <a:t>Vicia</a:t>
                      </a:r>
                      <a:r>
                        <a:rPr lang="pl-PL" sz="1000" dirty="0">
                          <a:effectLst/>
                        </a:rPr>
                        <a:t> </a:t>
                      </a:r>
                      <a:r>
                        <a:rPr lang="pl-PL" sz="1000" dirty="0" err="1">
                          <a:effectLst/>
                        </a:rPr>
                        <a:t>lathyroides</a:t>
                      </a:r>
                      <a:r>
                        <a:rPr lang="pl-PL" sz="1000" dirty="0">
                          <a:effectLst/>
                        </a:rPr>
                        <a:t>, kocanki piaskowe </a:t>
                      </a:r>
                      <a:r>
                        <a:rPr lang="pl-PL" sz="1000" dirty="0" err="1">
                          <a:effectLst/>
                        </a:rPr>
                        <a:t>Helichrysum</a:t>
                      </a:r>
                      <a:r>
                        <a:rPr lang="pl-PL" sz="1000" dirty="0">
                          <a:effectLst/>
                        </a:rPr>
                        <a:t> </a:t>
                      </a:r>
                      <a:r>
                        <a:rPr lang="pl-PL" sz="1000" dirty="0" err="1">
                          <a:effectLst/>
                        </a:rPr>
                        <a:t>arenarium</a:t>
                      </a:r>
                      <a:r>
                        <a:rPr lang="pl-PL" sz="1000" dirty="0">
                          <a:effectLst/>
                        </a:rPr>
                        <a:t>, rozchodnik ościsty Serum </a:t>
                      </a:r>
                      <a:r>
                        <a:rPr lang="pl-PL" sz="1000" dirty="0" err="1">
                          <a:effectLst/>
                        </a:rPr>
                        <a:t>reflexum</a:t>
                      </a:r>
                      <a:r>
                        <a:rPr lang="pl-PL" sz="1000" dirty="0">
                          <a:effectLst/>
                        </a:rPr>
                        <a:t>. Miejsce rozrodu wielu pospolitych, chronionych gatunków ptaków wróblowatych oraz ostoja zwierzyny łownej – lis, borsuk, sarna, dzik, zając szarak. Teren żerowiskowy gatunku z Załącznika I Dyrektywy Ptasiej tj. zimorodka </a:t>
                      </a:r>
                      <a:r>
                        <a:rPr lang="pl-PL" sz="1000" dirty="0" err="1">
                          <a:effectLst/>
                        </a:rPr>
                        <a:t>Alcedo</a:t>
                      </a:r>
                      <a:r>
                        <a:rPr lang="pl-PL" sz="1000" dirty="0">
                          <a:effectLst/>
                        </a:rPr>
                        <a:t> </a:t>
                      </a:r>
                      <a:r>
                        <a:rPr lang="pl-PL" sz="1000" dirty="0" err="1">
                          <a:effectLst/>
                        </a:rPr>
                        <a:t>atthis</a:t>
                      </a:r>
                      <a:r>
                        <a:rPr lang="pl-PL" sz="1000" dirty="0">
                          <a:effectLst/>
                        </a:rPr>
                        <a:t>.</a:t>
                      </a:r>
                      <a:endParaRPr lang="pl-PL" sz="1000" dirty="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Położenie</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a:effectLst/>
                        </a:rPr>
                        <a:t>Przęsocin: dolina Przęsocińskiej Strugi w obrębie gm. Police</a:t>
                      </a:r>
                      <a:endParaRPr lang="pl-PL" sz="10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Zagrożenia</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a:effectLst/>
                        </a:rPr>
                        <a:t>Stoki doliny przy końcu drogi prowadzącej z Przęsocina. Wzniesienia na końcu ww. drogi są rozkopane – nielegalnie pozyskiwane jest kruszywo budowlane. Część lasów administrowana przez lasy państwowe i użytkowana gospodarczo – eksploatacja drzewostanów na stromych stokach skutkować może znaczącymi stratami walorów przyrodniczych. W przeszłości na części powierzchni wykonano także zalesienie topolami kanadyjskimi. </a:t>
                      </a:r>
                      <a:endParaRPr lang="pl-PL" sz="10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0"/>
                        </a:spcAft>
                      </a:pPr>
                      <a:r>
                        <a:rPr lang="pl-PL" sz="1000">
                          <a:effectLst/>
                        </a:rPr>
                        <a:t>Wskazania konserwatorskie </a:t>
                      </a:r>
                    </a:p>
                    <a:p>
                      <a:pPr marL="46990" marR="86360" algn="ctr" hangingPunct="0">
                        <a:lnSpc>
                          <a:spcPct val="115000"/>
                        </a:lnSpc>
                        <a:spcBef>
                          <a:spcPts val="600"/>
                        </a:spcBef>
                        <a:spcAft>
                          <a:spcPts val="600"/>
                        </a:spcAft>
                      </a:pPr>
                      <a:r>
                        <a:rPr lang="pl-PL" sz="1000">
                          <a:effectLst/>
                        </a:rPr>
                        <a:t>i planistyczne</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dirty="0">
                          <a:effectLst/>
                        </a:rPr>
                        <a:t>Objąć ochroną prawną, uniemożliwić zrzucanie odpadów i pozyskanie piasku, ograniczyć lub wyłączyć użytkowanie gospodarcze drzewostanów. Nie wprowadzać gatunków obcych, nie zmieniać stosunków wodnych. Nie dopuszczać do rozwoju zabudowy w pasie bliższym niż co najmniej 50 m od skraju lasów.</a:t>
                      </a:r>
                      <a:endParaRPr lang="pl-PL" sz="1000" dirty="0">
                        <a:effectLst/>
                        <a:latin typeface="Times New Roman" panose="02020603050405020304" pitchFamily="18" charset="0"/>
                        <a:ea typeface="Times New Roman" panose="02020603050405020304" pitchFamily="18" charset="0"/>
                      </a:endParaRPr>
                    </a:p>
                  </a:txBody>
                  <a:tcPr marL="44450" marR="44450" marT="0" marB="0"/>
                </a:tc>
              </a:tr>
            </a:tbl>
          </a:graphicData>
        </a:graphic>
      </p:graphicFrame>
      <p:pic>
        <p:nvPicPr>
          <p:cNvPr id="8" name="Obraz 7"/>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
        <p:nvSpPr>
          <p:cNvPr id="9" name="pole tekstowe 8"/>
          <p:cNvSpPr txBox="1"/>
          <p:nvPr/>
        </p:nvSpPr>
        <p:spPr>
          <a:xfrm>
            <a:off x="862993" y="987344"/>
            <a:ext cx="7416824" cy="369332"/>
          </a:xfrm>
          <a:prstGeom prst="rect">
            <a:avLst/>
          </a:prstGeom>
          <a:noFill/>
        </p:spPr>
        <p:txBody>
          <a:bodyPr wrap="square" rtlCol="0">
            <a:spAutoFit/>
          </a:bodyPr>
          <a:lstStyle/>
          <a:p>
            <a:pPr algn="ctr"/>
            <a:r>
              <a:rPr lang="pl-PL" b="1" dirty="0" smtClean="0">
                <a:solidFill>
                  <a:schemeClr val="tx2">
                    <a:lumMod val="60000"/>
                    <a:lumOff val="40000"/>
                  </a:schemeClr>
                </a:solidFill>
              </a:rPr>
              <a:t>PROPONOWANY UŻYTEK EKOLOGICZNY „PRZĘSOCIŃSKA STRUGA”</a:t>
            </a:r>
            <a:endParaRPr lang="pl-PL" dirty="0">
              <a:solidFill>
                <a:schemeClr val="tx2">
                  <a:lumMod val="60000"/>
                  <a:lumOff val="40000"/>
                </a:schemeClr>
              </a:solidFill>
            </a:endParaRPr>
          </a:p>
        </p:txBody>
      </p:sp>
    </p:spTree>
    <p:extLst>
      <p:ext uri="{BB962C8B-B14F-4D97-AF65-F5344CB8AC3E}">
        <p14:creationId xmlns:p14="http://schemas.microsoft.com/office/powerpoint/2010/main" val="40713694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graphicFrame>
        <p:nvGraphicFramePr>
          <p:cNvPr id="8" name="Tabela 7"/>
          <p:cNvGraphicFramePr>
            <a:graphicFrameLocks noGrp="1"/>
          </p:cNvGraphicFramePr>
          <p:nvPr>
            <p:extLst>
              <p:ext uri="{D42A27DB-BD31-4B8C-83A1-F6EECF244321}">
                <p14:modId xmlns:p14="http://schemas.microsoft.com/office/powerpoint/2010/main" val="2539119997"/>
              </p:ext>
            </p:extLst>
          </p:nvPr>
        </p:nvGraphicFramePr>
        <p:xfrm>
          <a:off x="1691640" y="2285841"/>
          <a:ext cx="5760720" cy="3855720"/>
        </p:xfrm>
        <a:graphic>
          <a:graphicData uri="http://schemas.openxmlformats.org/drawingml/2006/table">
            <a:tbl>
              <a:tblPr>
                <a:tableStyleId>{5C22544A-7EE6-4342-B048-85BDC9FD1C3A}</a:tableStyleId>
              </a:tblPr>
              <a:tblGrid>
                <a:gridCol w="1260475"/>
                <a:gridCol w="4500245"/>
              </a:tblGrid>
              <a:tr h="0">
                <a:tc>
                  <a:txBody>
                    <a:bodyPr/>
                    <a:lstStyle/>
                    <a:p>
                      <a:pPr marL="46990" marR="86360" algn="ctr" hangingPunct="0">
                        <a:lnSpc>
                          <a:spcPct val="115000"/>
                        </a:lnSpc>
                        <a:spcBef>
                          <a:spcPts val="600"/>
                        </a:spcBef>
                        <a:spcAft>
                          <a:spcPts val="600"/>
                        </a:spcAft>
                      </a:pPr>
                      <a:r>
                        <a:rPr lang="pl-PL" sz="1000">
                          <a:effectLst/>
                        </a:rPr>
                        <a:t>Forma ochrony</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ctr" hangingPunct="0">
                        <a:lnSpc>
                          <a:spcPct val="115000"/>
                        </a:lnSpc>
                        <a:spcBef>
                          <a:spcPts val="600"/>
                        </a:spcBef>
                        <a:spcAft>
                          <a:spcPts val="600"/>
                        </a:spcAft>
                      </a:pPr>
                      <a:r>
                        <a:rPr lang="pl-PL" sz="1000">
                          <a:effectLst/>
                        </a:rPr>
                        <a:t>Proponowany użytek ekologiczny „Oczko Leśne w Przęsocinie”</a:t>
                      </a:r>
                      <a:endParaRPr lang="pl-PL" sz="10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Powierzchnia</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ctr" hangingPunct="0">
                        <a:lnSpc>
                          <a:spcPct val="115000"/>
                        </a:lnSpc>
                        <a:spcBef>
                          <a:spcPts val="600"/>
                        </a:spcBef>
                        <a:spcAft>
                          <a:spcPts val="600"/>
                        </a:spcAft>
                      </a:pPr>
                      <a:r>
                        <a:rPr lang="pl-PL" sz="1000">
                          <a:effectLst/>
                        </a:rPr>
                        <a:t>Ok. 0,4 ha</a:t>
                      </a:r>
                      <a:endParaRPr lang="pl-PL" sz="10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Cel ochrony</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a:effectLst/>
                        </a:rPr>
                        <a:t>Ochrona zachowanego w dobrym stanie jeziorka eutroficznego w otoczeniu starodrzewu, ze stanowiskami rzadko spotykanych gatunków roślin. </a:t>
                      </a:r>
                      <a:endParaRPr lang="pl-PL" sz="10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Charakterystyka przyrodnicza obiektu</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dirty="0">
                          <a:effectLst/>
                        </a:rPr>
                        <a:t>Mały zbiornik eutroficzny w kompleksie źródliskowym strumienia Grzybnica. Otoczony drzewostanem (wąskim pasem z wyjątkiem lasu przyległego od północy) głównie z </a:t>
                      </a:r>
                      <a:r>
                        <a:rPr lang="pl-PL" sz="1000" dirty="0" smtClean="0">
                          <a:effectLst/>
                        </a:rPr>
                        <a:t>sosną</a:t>
                      </a:r>
                      <a:r>
                        <a:rPr lang="pl-PL" sz="1000" baseline="0" dirty="0" smtClean="0">
                          <a:effectLst/>
                        </a:rPr>
                        <a:t> </a:t>
                      </a:r>
                      <a:r>
                        <a:rPr lang="pl-PL" sz="1000" dirty="0" smtClean="0">
                          <a:effectLst/>
                        </a:rPr>
                        <a:t>i </a:t>
                      </a:r>
                      <a:r>
                        <a:rPr lang="pl-PL" sz="1000" dirty="0">
                          <a:effectLst/>
                        </a:rPr>
                        <a:t>brzozami, ale też dębami, olszą czarną i bukami. Wzdłuż brzegów pas szuwaru trzcinowego, nielicznie też pałki szerokolistnej. W wodzie obecne z gatunków rzadkich: pływacz zwyczajny </a:t>
                      </a:r>
                      <a:r>
                        <a:rPr lang="pl-PL" sz="1000" dirty="0" err="1">
                          <a:effectLst/>
                        </a:rPr>
                        <a:t>Utricularia</a:t>
                      </a:r>
                      <a:r>
                        <a:rPr lang="pl-PL" sz="1000" dirty="0">
                          <a:effectLst/>
                        </a:rPr>
                        <a:t> </a:t>
                      </a:r>
                      <a:r>
                        <a:rPr lang="pl-PL" sz="1000" dirty="0" err="1">
                          <a:effectLst/>
                        </a:rPr>
                        <a:t>vulgaris</a:t>
                      </a:r>
                      <a:r>
                        <a:rPr lang="pl-PL" sz="1000" dirty="0">
                          <a:effectLst/>
                        </a:rPr>
                        <a:t> i rogatek </a:t>
                      </a:r>
                      <a:r>
                        <a:rPr lang="pl-PL" sz="1000" dirty="0" err="1">
                          <a:effectLst/>
                        </a:rPr>
                        <a:t>krótkoszyjkowy</a:t>
                      </a:r>
                      <a:r>
                        <a:rPr lang="pl-PL" sz="1000" dirty="0">
                          <a:effectLst/>
                        </a:rPr>
                        <a:t> </a:t>
                      </a:r>
                      <a:r>
                        <a:rPr lang="pl-PL" sz="1000" dirty="0" err="1">
                          <a:effectLst/>
                        </a:rPr>
                        <a:t>Ceratophyllum</a:t>
                      </a:r>
                      <a:r>
                        <a:rPr lang="pl-PL" sz="1000" dirty="0">
                          <a:effectLst/>
                        </a:rPr>
                        <a:t> </a:t>
                      </a:r>
                      <a:r>
                        <a:rPr lang="pl-PL" sz="1000" dirty="0" err="1">
                          <a:effectLst/>
                        </a:rPr>
                        <a:t>submersum.Miejsce</a:t>
                      </a:r>
                      <a:r>
                        <a:rPr lang="pl-PL" sz="1000" dirty="0">
                          <a:effectLst/>
                        </a:rPr>
                        <a:t> rozrodu płazów – ropucha szara Bufo </a:t>
                      </a:r>
                      <a:r>
                        <a:rPr lang="pl-PL" sz="1000" dirty="0" err="1">
                          <a:effectLst/>
                        </a:rPr>
                        <a:t>bufo</a:t>
                      </a:r>
                      <a:r>
                        <a:rPr lang="pl-PL" sz="1000" dirty="0">
                          <a:effectLst/>
                        </a:rPr>
                        <a:t>, żab zielonych Rana </a:t>
                      </a:r>
                      <a:r>
                        <a:rPr lang="pl-PL" sz="1000" dirty="0" err="1">
                          <a:effectLst/>
                        </a:rPr>
                        <a:t>esculenta</a:t>
                      </a:r>
                      <a:r>
                        <a:rPr lang="pl-PL" sz="1000" dirty="0">
                          <a:effectLst/>
                        </a:rPr>
                        <a:t> </a:t>
                      </a:r>
                      <a:r>
                        <a:rPr lang="pl-PL" sz="1000" dirty="0" err="1">
                          <a:effectLst/>
                        </a:rPr>
                        <a:t>complex</a:t>
                      </a:r>
                      <a:r>
                        <a:rPr lang="pl-PL" sz="1000" dirty="0">
                          <a:effectLst/>
                        </a:rPr>
                        <a:t> i żab moczarowych Rana </a:t>
                      </a:r>
                      <a:r>
                        <a:rPr lang="pl-PL" sz="1000" dirty="0" err="1">
                          <a:effectLst/>
                        </a:rPr>
                        <a:t>arvalis</a:t>
                      </a:r>
                      <a:r>
                        <a:rPr lang="pl-PL" sz="1000" dirty="0">
                          <a:effectLst/>
                        </a:rPr>
                        <a:t> oraz gadów – zaskroniec zwyczajny </a:t>
                      </a:r>
                      <a:r>
                        <a:rPr lang="pl-PL" sz="1000" dirty="0" err="1">
                          <a:effectLst/>
                        </a:rPr>
                        <a:t>Natrix</a:t>
                      </a:r>
                      <a:r>
                        <a:rPr lang="pl-PL" sz="1000" dirty="0">
                          <a:effectLst/>
                        </a:rPr>
                        <a:t> </a:t>
                      </a:r>
                      <a:r>
                        <a:rPr lang="pl-PL" sz="1000" dirty="0" err="1">
                          <a:effectLst/>
                        </a:rPr>
                        <a:t>natrix</a:t>
                      </a:r>
                      <a:r>
                        <a:rPr lang="pl-PL" sz="1000" dirty="0">
                          <a:effectLst/>
                        </a:rPr>
                        <a:t>.</a:t>
                      </a:r>
                      <a:endParaRPr lang="pl-PL" sz="1000" dirty="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Położenie</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a:effectLst/>
                        </a:rPr>
                        <a:t>Przęsocin: na północ od miejscowości, Nadl. Trzebież oddz. 847i</a:t>
                      </a:r>
                      <a:endParaRPr lang="pl-PL" sz="10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Zagrożenia</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a:effectLst/>
                        </a:rPr>
                        <a:t>Lokalnie brzegi i skarpy nad jeziorkiem od północy i południa są wydeptane. Jeziorko jest popularnym miejscem odwiedzanym przez mieszkańców pobliskiego Przęsocina. </a:t>
                      </a:r>
                      <a:endParaRPr lang="pl-PL" sz="10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0"/>
                        </a:spcAft>
                      </a:pPr>
                      <a:r>
                        <a:rPr lang="pl-PL" sz="1000">
                          <a:effectLst/>
                        </a:rPr>
                        <a:t>Wskazania konserwatorskie </a:t>
                      </a:r>
                    </a:p>
                    <a:p>
                      <a:pPr marL="46990" marR="86360" algn="ctr" hangingPunct="0">
                        <a:lnSpc>
                          <a:spcPct val="115000"/>
                        </a:lnSpc>
                        <a:spcBef>
                          <a:spcPts val="600"/>
                        </a:spcBef>
                        <a:spcAft>
                          <a:spcPts val="600"/>
                        </a:spcAft>
                      </a:pPr>
                      <a:r>
                        <a:rPr lang="pl-PL" sz="1000">
                          <a:effectLst/>
                        </a:rPr>
                        <a:t>i planistyczne</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0"/>
                        </a:spcAft>
                      </a:pPr>
                      <a:r>
                        <a:rPr lang="pl-PL" sz="1000" dirty="0">
                          <a:effectLst/>
                        </a:rPr>
                        <a:t>Objąć ochroną prawną, zachować trwale drzewa i krzewy rosnące w strefie brzegowej (nie wykonywać zrębów zupełnych do linii brzegowej jeziora), stare dęby rosnące po południowej stronie zbiornika (oddz. 847j) optymalnie wyłączyć z użytkowania rębnego. Nie wprowadzać gatunków obcych, nie zmieniać stosunków wodnych. Nie dopuszczać do rozwoju zabudowy w pasie bliższym niż co najmniej 50 m od skraju lasów w otoczeniu zbiornika.</a:t>
                      </a:r>
                      <a:endParaRPr lang="pl-PL" sz="1000" dirty="0">
                        <a:effectLst/>
                        <a:latin typeface="Times New Roman" panose="02020603050405020304" pitchFamily="18" charset="0"/>
                        <a:ea typeface="Times New Roman" panose="02020603050405020304" pitchFamily="18" charset="0"/>
                      </a:endParaRPr>
                    </a:p>
                  </a:txBody>
                  <a:tcPr marL="44450" marR="44450" marT="0" marB="0"/>
                </a:tc>
              </a:tr>
            </a:tbl>
          </a:graphicData>
        </a:graphic>
      </p:graphicFrame>
      <p:sp>
        <p:nvSpPr>
          <p:cNvPr id="9" name="Prostokąt 8"/>
          <p:cNvSpPr/>
          <p:nvPr/>
        </p:nvSpPr>
        <p:spPr>
          <a:xfrm>
            <a:off x="1115616" y="1304866"/>
            <a:ext cx="7128792" cy="369332"/>
          </a:xfrm>
          <a:prstGeom prst="rect">
            <a:avLst/>
          </a:prstGeom>
        </p:spPr>
        <p:txBody>
          <a:bodyPr wrap="square">
            <a:spAutoFit/>
          </a:bodyPr>
          <a:lstStyle/>
          <a:p>
            <a:r>
              <a:rPr lang="pl-PL" b="1" dirty="0" smtClean="0">
                <a:solidFill>
                  <a:schemeClr val="tx2">
                    <a:lumMod val="60000"/>
                    <a:lumOff val="40000"/>
                  </a:schemeClr>
                </a:solidFill>
                <a:latin typeface="Calibri" panose="020F0502020204030204" pitchFamily="34" charset="0"/>
                <a:ea typeface="Calibri" panose="020F0502020204030204" pitchFamily="34" charset="0"/>
                <a:cs typeface="Calibri" panose="020F0502020204030204" pitchFamily="34" charset="0"/>
              </a:rPr>
              <a:t>PROPONOWANY UŻYTEK EKOLOGICZNY „OCZKO LEŚNE W PRZĘSOCINIE”</a:t>
            </a:r>
            <a:endParaRPr lang="pl-PL" dirty="0">
              <a:solidFill>
                <a:schemeClr val="tx2">
                  <a:lumMod val="60000"/>
                  <a:lumOff val="40000"/>
                </a:schemeClr>
              </a:solidFill>
            </a:endParaRPr>
          </a:p>
        </p:txBody>
      </p:sp>
    </p:spTree>
    <p:extLst>
      <p:ext uri="{BB962C8B-B14F-4D97-AF65-F5344CB8AC3E}">
        <p14:creationId xmlns:p14="http://schemas.microsoft.com/office/powerpoint/2010/main" val="2423607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123288" y="720149"/>
            <a:ext cx="5253602" cy="3354765"/>
          </a:xfrm>
          <a:prstGeom prst="rect">
            <a:avLst/>
          </a:prstGeom>
          <a:noFill/>
        </p:spPr>
        <p:txBody>
          <a:bodyPr wrap="square" rtlCol="0">
            <a:spAutoFit/>
          </a:bodyPr>
          <a:lstStyle/>
          <a:p>
            <a:r>
              <a:rPr lang="pl-PL" sz="2000" b="1" dirty="0" smtClean="0"/>
              <a:t>Grzyby (w tym porosty) i mszaki gminy Police </a:t>
            </a:r>
          </a:p>
          <a:p>
            <a:endParaRPr lang="pl-PL" sz="1000" dirty="0" smtClean="0"/>
          </a:p>
          <a:p>
            <a:r>
              <a:rPr lang="pl-PL" sz="1600" dirty="0" smtClean="0"/>
              <a:t>Na terenie gminy Police udokumentowano występowanie co najmniej 15 gatunków chronionych grzybów, w tym 12 porostów, 31 gatunków grzybów zagrożonych i 15 gatunków chronionych mszaków.</a:t>
            </a:r>
          </a:p>
          <a:p>
            <a:r>
              <a:rPr lang="pl-PL" sz="1600" dirty="0" smtClean="0"/>
              <a:t>Stanowiska rzadziej spotykanych porostów koncentrują się na zachodnich krańcach gminy w rejonie Dobieszczyna. Istotnym siedliskiem dla grzybów są starodrzewy liściaste, natomiast dla mszaków – nieliczne w Puszczy Wkrzańskiej, ale dobrze zachowane torfowiska mszarne.</a:t>
            </a:r>
          </a:p>
          <a:p>
            <a:endParaRPr lang="pl-PL" dirty="0" smtClean="0"/>
          </a:p>
          <a:p>
            <a:r>
              <a:rPr lang="pl-PL" sz="2000" b="1" dirty="0" smtClean="0"/>
              <a:t> </a:t>
            </a:r>
            <a:endParaRPr lang="pl-PL" sz="2000" b="1" dirty="0"/>
          </a:p>
        </p:txBody>
      </p:sp>
      <p:pic>
        <p:nvPicPr>
          <p:cNvPr id="7" name="Obraz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0251" y="977844"/>
            <a:ext cx="3640025" cy="5460037"/>
          </a:xfrm>
          <a:prstGeom prst="rect">
            <a:avLst/>
          </a:prstGeom>
        </p:spPr>
      </p:pic>
      <p:sp>
        <p:nvSpPr>
          <p:cNvPr id="8" name="pole tekstowe 7"/>
          <p:cNvSpPr txBox="1"/>
          <p:nvPr/>
        </p:nvSpPr>
        <p:spPr>
          <a:xfrm>
            <a:off x="5470250" y="707195"/>
            <a:ext cx="3640025" cy="261610"/>
          </a:xfrm>
          <a:prstGeom prst="rect">
            <a:avLst/>
          </a:prstGeom>
          <a:noFill/>
        </p:spPr>
        <p:txBody>
          <a:bodyPr wrap="square" rtlCol="0">
            <a:spAutoFit/>
          </a:bodyPr>
          <a:lstStyle/>
          <a:p>
            <a:pPr algn="ctr"/>
            <a:r>
              <a:rPr lang="pl-PL" sz="1100" dirty="0" smtClean="0"/>
              <a:t>Okolice Dobieszczyna wyróżniają się obfitością porostów</a:t>
            </a:r>
            <a:endParaRPr lang="pl-PL" sz="1100" dirty="0"/>
          </a:p>
        </p:txBody>
      </p:sp>
      <p:pic>
        <p:nvPicPr>
          <p:cNvPr id="9" name="Obraz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88" y="3480447"/>
            <a:ext cx="4160680" cy="2972699"/>
          </a:xfrm>
          <a:prstGeom prst="rect">
            <a:avLst/>
          </a:prstGeom>
        </p:spPr>
      </p:pic>
      <p:sp>
        <p:nvSpPr>
          <p:cNvPr id="11" name="pole tekstowe 10"/>
          <p:cNvSpPr txBox="1"/>
          <p:nvPr/>
        </p:nvSpPr>
        <p:spPr>
          <a:xfrm>
            <a:off x="239885" y="6458505"/>
            <a:ext cx="3927485" cy="276999"/>
          </a:xfrm>
          <a:prstGeom prst="rect">
            <a:avLst/>
          </a:prstGeom>
          <a:noFill/>
        </p:spPr>
        <p:txBody>
          <a:bodyPr wrap="none" rtlCol="0">
            <a:spAutoFit/>
          </a:bodyPr>
          <a:lstStyle/>
          <a:p>
            <a:pPr algn="ctr"/>
            <a:r>
              <a:rPr lang="pl-PL" sz="1200" dirty="0" smtClean="0"/>
              <a:t>Torfowiec </a:t>
            </a:r>
            <a:r>
              <a:rPr lang="pl-PL" sz="1200" dirty="0" err="1" smtClean="0"/>
              <a:t>magellański</a:t>
            </a:r>
            <a:r>
              <a:rPr lang="pl-PL" sz="1200" dirty="0" smtClean="0"/>
              <a:t>  na torfowisku mszarnym koło Zalesia</a:t>
            </a:r>
            <a:endParaRPr lang="pl-PL" sz="1200" dirty="0"/>
          </a:p>
        </p:txBody>
      </p:sp>
      <p:pic>
        <p:nvPicPr>
          <p:cNvPr id="10" name="Obraz 9"/>
          <p:cNvPicPr/>
          <p:nvPr/>
        </p:nvPicPr>
        <p:blipFill>
          <a:blip r:embed="rId4">
            <a:extLst>
              <a:ext uri="{28A0092B-C50C-407E-A947-70E740481C1C}">
                <a14:useLocalDpi xmlns:a14="http://schemas.microsoft.com/office/drawing/2010/main" val="0"/>
              </a:ext>
            </a:extLst>
          </a:blip>
          <a:srcRect/>
          <a:stretch>
            <a:fillRect/>
          </a:stretch>
        </p:blipFill>
        <p:spPr bwMode="auto">
          <a:xfrm>
            <a:off x="1475656" y="47367"/>
            <a:ext cx="5759450" cy="604520"/>
          </a:xfrm>
          <a:prstGeom prst="rect">
            <a:avLst/>
          </a:prstGeom>
          <a:noFill/>
        </p:spPr>
      </p:pic>
    </p:spTree>
    <p:extLst>
      <p:ext uri="{BB962C8B-B14F-4D97-AF65-F5344CB8AC3E}">
        <p14:creationId xmlns:p14="http://schemas.microsoft.com/office/powerpoint/2010/main" val="14857463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extLst>
              <p:ext uri="{D42A27DB-BD31-4B8C-83A1-F6EECF244321}">
                <p14:modId xmlns:p14="http://schemas.microsoft.com/office/powerpoint/2010/main" val="3880433683"/>
              </p:ext>
            </p:extLst>
          </p:nvPr>
        </p:nvGraphicFramePr>
        <p:xfrm>
          <a:off x="1691640" y="1891506"/>
          <a:ext cx="5760720" cy="4556760"/>
        </p:xfrm>
        <a:graphic>
          <a:graphicData uri="http://schemas.openxmlformats.org/drawingml/2006/table">
            <a:tbl>
              <a:tblPr>
                <a:tableStyleId>{5C22544A-7EE6-4342-B048-85BDC9FD1C3A}</a:tableStyleId>
              </a:tblPr>
              <a:tblGrid>
                <a:gridCol w="1260475"/>
                <a:gridCol w="4500245"/>
              </a:tblGrid>
              <a:tr h="0">
                <a:tc>
                  <a:txBody>
                    <a:bodyPr/>
                    <a:lstStyle/>
                    <a:p>
                      <a:pPr marL="46990" marR="86360" algn="ctr" hangingPunct="0">
                        <a:lnSpc>
                          <a:spcPct val="115000"/>
                        </a:lnSpc>
                        <a:spcBef>
                          <a:spcPts val="600"/>
                        </a:spcBef>
                        <a:spcAft>
                          <a:spcPts val="600"/>
                        </a:spcAft>
                      </a:pPr>
                      <a:r>
                        <a:rPr lang="pl-PL" sz="1000">
                          <a:effectLst/>
                        </a:rPr>
                        <a:t>Forma ochrony</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ctr" hangingPunct="0">
                        <a:lnSpc>
                          <a:spcPct val="115000"/>
                        </a:lnSpc>
                        <a:spcBef>
                          <a:spcPts val="600"/>
                        </a:spcBef>
                        <a:spcAft>
                          <a:spcPts val="600"/>
                        </a:spcAft>
                      </a:pPr>
                      <a:r>
                        <a:rPr lang="pl-PL" sz="1000">
                          <a:effectLst/>
                        </a:rPr>
                        <a:t>Proponowany użytek ekologiczny „Staw Goślicki”</a:t>
                      </a:r>
                      <a:endParaRPr lang="pl-PL" sz="10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Powierzchnia</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ctr" hangingPunct="0">
                        <a:lnSpc>
                          <a:spcPct val="115000"/>
                        </a:lnSpc>
                        <a:spcBef>
                          <a:spcPts val="600"/>
                        </a:spcBef>
                        <a:spcAft>
                          <a:spcPts val="600"/>
                        </a:spcAft>
                      </a:pPr>
                      <a:r>
                        <a:rPr lang="pl-PL" sz="1000">
                          <a:effectLst/>
                        </a:rPr>
                        <a:t>Ok. 0,4 ha</a:t>
                      </a:r>
                      <a:endParaRPr lang="pl-PL" sz="10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Cel ochrony</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a:effectLst/>
                        </a:rPr>
                        <a:t>Ochrona zachowanego w dobrym stanie śródleśnego jeziorka eutroficznego. </a:t>
                      </a:r>
                      <a:endParaRPr lang="pl-PL" sz="10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Charakterystyka przyrodnicza obiektu</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36195" marR="71755" algn="just">
                        <a:lnSpc>
                          <a:spcPct val="115000"/>
                        </a:lnSpc>
                        <a:spcBef>
                          <a:spcPts val="600"/>
                        </a:spcBef>
                        <a:spcAft>
                          <a:spcPts val="600"/>
                        </a:spcAft>
                      </a:pPr>
                      <a:r>
                        <a:rPr lang="pl-PL" sz="1000">
                          <a:effectLst/>
                        </a:rPr>
                        <a:t>Śródleśny, bezodpływowy zbiornik eutroficzny w otoczeniu olsu bagiennego. Wzdłuż brzegów nieliczne płaty szuwaru pałki szerokolistnejTypha latifolia, turzycy błotnej Carex acutiformis i płaty situ rozpierzchłegoJuncus effusus. W wodzie wywłócznik kłosowy Myriophyllum spicatum. W strefie brzegowej olszyny z dominacją takich gatunków jak: czermień błotna Calla palustris, tojeść pospolita Lysimachia vulgaris, zachylnik błotny Thelypteris palustris, turzyca siwa Carex canescens, turzyca długokłosa Carex elongata, tojeść bukietowa Lysimachia thyrsiflora, rzęsa drobna Lemna minor, niezapominajka błotna Myosotis palustris, manna jadalna Glyceria fluitans, okrężnica bagienna Hottonia palustris, rzepicha ziemnowodna Rorippa amphibia, żabiściek pływający Hydrocharis morsus-ranae, sitowie leśne Scirpus sylvaticus, wierzba uszata Salix aurita, siedmiopalecznik błotny Comarum palustre. Jest to jedno z dwóch najważniejszych miejsc rozrodu ropuch szarych Bufo bufo w gminie. W sąsiedztwie stawu nie wykluczone lęgi ochrony strefowej włochatki Aegolius funereus.</a:t>
                      </a:r>
                      <a:endParaRPr lang="pl-PL" sz="1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Położenie</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a:effectLst/>
                        </a:rPr>
                        <a:t>Leśno Górne: 2,5 km na SE, Przęsocin: 2,5 km na SW; Nadl. Trzebież oddz. 853j</a:t>
                      </a:r>
                      <a:endParaRPr lang="pl-PL" sz="10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Zagrożenia</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dirty="0">
                          <a:effectLst/>
                        </a:rPr>
                        <a:t>Lokalnie brzegi jeziorka są wydeptane (zwłaszcza od północy). Zbiornik położony jest </a:t>
                      </a:r>
                      <a:r>
                        <a:rPr lang="pl-PL" sz="1000" dirty="0" smtClean="0">
                          <a:effectLst/>
                        </a:rPr>
                        <a:t>w </a:t>
                      </a:r>
                      <a:r>
                        <a:rPr lang="pl-PL" sz="1000" dirty="0">
                          <a:effectLst/>
                        </a:rPr>
                        <a:t>pobliżu skrzyżowania dróg i szlaków, jest popularnym miejscem odwiedzanym przez spacerowiczów. </a:t>
                      </a:r>
                      <a:endParaRPr lang="pl-PL" sz="1000" dirty="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0"/>
                        </a:spcAft>
                      </a:pPr>
                      <a:r>
                        <a:rPr lang="pl-PL" sz="1000">
                          <a:effectLst/>
                        </a:rPr>
                        <a:t>Wskazania konserwatorskie</a:t>
                      </a:r>
                    </a:p>
                    <a:p>
                      <a:pPr marL="46990" marR="86360" algn="ctr" hangingPunct="0">
                        <a:lnSpc>
                          <a:spcPct val="115000"/>
                        </a:lnSpc>
                        <a:spcBef>
                          <a:spcPts val="600"/>
                        </a:spcBef>
                        <a:spcAft>
                          <a:spcPts val="600"/>
                        </a:spcAft>
                      </a:pPr>
                      <a:r>
                        <a:rPr lang="pl-PL" sz="1000">
                          <a:effectLst/>
                        </a:rPr>
                        <a:t>i planistyczne</a:t>
                      </a:r>
                      <a:endParaRPr lang="pl-PL"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marL="46990" marR="86360" algn="just" hangingPunct="0">
                        <a:lnSpc>
                          <a:spcPct val="115000"/>
                        </a:lnSpc>
                        <a:spcBef>
                          <a:spcPts val="600"/>
                        </a:spcBef>
                        <a:spcAft>
                          <a:spcPts val="600"/>
                        </a:spcAft>
                      </a:pPr>
                      <a:r>
                        <a:rPr lang="pl-PL" sz="1000" dirty="0">
                          <a:effectLst/>
                        </a:rPr>
                        <a:t>Objąć ochroną prawną, zachować trwale drzewa i krzewy rosnące w strefie brzegowej (nie wykonywać zrębów zupełnych do linii brzegowej jeziora). Nie wprowadzać gatunków obcych, nie zmieniać stosunków wodnych. Zmiany klimatu mogą skutkować wysychaniem zbiornika. W okresie wczesnowiosennym oznakować drogi w celu ochrony migrujących ropuch.</a:t>
                      </a:r>
                      <a:endParaRPr lang="pl-PL" sz="1000" dirty="0">
                        <a:effectLst/>
                        <a:latin typeface="Times New Roman" panose="02020603050405020304" pitchFamily="18" charset="0"/>
                        <a:ea typeface="Times New Roman" panose="02020603050405020304" pitchFamily="18" charset="0"/>
                      </a:endParaRPr>
                    </a:p>
                  </a:txBody>
                  <a:tcPr marL="44450" marR="44450" marT="0" marB="0"/>
                </a:tc>
              </a:tr>
            </a:tbl>
          </a:graphicData>
        </a:graphic>
      </p:graphicFrame>
      <p:pic>
        <p:nvPicPr>
          <p:cNvPr id="8" name="Obraz 7"/>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
        <p:nvSpPr>
          <p:cNvPr id="9" name="Prostokąt 8"/>
          <p:cNvSpPr/>
          <p:nvPr/>
        </p:nvSpPr>
        <p:spPr>
          <a:xfrm>
            <a:off x="1763688" y="1101911"/>
            <a:ext cx="5959003" cy="369332"/>
          </a:xfrm>
          <a:prstGeom prst="rect">
            <a:avLst/>
          </a:prstGeom>
        </p:spPr>
        <p:txBody>
          <a:bodyPr wrap="square">
            <a:spAutoFit/>
          </a:bodyPr>
          <a:lstStyle/>
          <a:p>
            <a:r>
              <a:rPr lang="pl-PL" b="1" dirty="0" smtClean="0">
                <a:solidFill>
                  <a:schemeClr val="tx2">
                    <a:lumMod val="60000"/>
                    <a:lumOff val="40000"/>
                  </a:schemeClr>
                </a:solidFill>
                <a:latin typeface="Calibri" panose="020F0502020204030204" pitchFamily="34" charset="0"/>
                <a:ea typeface="Calibri" panose="020F0502020204030204" pitchFamily="34" charset="0"/>
                <a:cs typeface="Calibri" panose="020F0502020204030204" pitchFamily="34" charset="0"/>
              </a:rPr>
              <a:t>PROPONOWANY UŻYTEK EKOLOGICZNY „STAW GOŚLICKI”</a:t>
            </a:r>
            <a:endParaRPr lang="pl-PL" dirty="0">
              <a:solidFill>
                <a:schemeClr val="tx2">
                  <a:lumMod val="60000"/>
                  <a:lumOff val="40000"/>
                </a:schemeClr>
              </a:solidFill>
            </a:endParaRPr>
          </a:p>
        </p:txBody>
      </p:sp>
    </p:spTree>
    <p:extLst>
      <p:ext uri="{BB962C8B-B14F-4D97-AF65-F5344CB8AC3E}">
        <p14:creationId xmlns:p14="http://schemas.microsoft.com/office/powerpoint/2010/main" val="21326646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
        <p:nvSpPr>
          <p:cNvPr id="8" name="Prostokąt 7"/>
          <p:cNvSpPr/>
          <p:nvPr/>
        </p:nvSpPr>
        <p:spPr>
          <a:xfrm>
            <a:off x="1403648" y="1011155"/>
            <a:ext cx="6624736" cy="369332"/>
          </a:xfrm>
          <a:prstGeom prst="rect">
            <a:avLst/>
          </a:prstGeom>
        </p:spPr>
        <p:txBody>
          <a:bodyPr wrap="square">
            <a:spAutoFit/>
          </a:bodyPr>
          <a:lstStyle/>
          <a:p>
            <a:r>
              <a:rPr lang="pl-PL" b="1" dirty="0" smtClean="0">
                <a:solidFill>
                  <a:schemeClr val="tx2">
                    <a:lumMod val="60000"/>
                    <a:lumOff val="40000"/>
                  </a:schemeClr>
                </a:solidFill>
                <a:latin typeface="Calibri" panose="020F0502020204030204" pitchFamily="34" charset="0"/>
                <a:ea typeface="Calibri" panose="020F0502020204030204" pitchFamily="34" charset="0"/>
                <a:cs typeface="Calibri" panose="020F0502020204030204" pitchFamily="34" charset="0"/>
              </a:rPr>
              <a:t>PROPONOWANY UŻYTEK EKOLOGICZNY „TORFOWISKO ZALESKIE”</a:t>
            </a:r>
            <a:endParaRPr lang="pl-PL" dirty="0">
              <a:solidFill>
                <a:schemeClr val="tx2">
                  <a:lumMod val="60000"/>
                  <a:lumOff val="40000"/>
                </a:schemeClr>
              </a:solidFill>
            </a:endParaRPr>
          </a:p>
        </p:txBody>
      </p:sp>
      <p:graphicFrame>
        <p:nvGraphicFramePr>
          <p:cNvPr id="9" name="Tabela 8"/>
          <p:cNvGraphicFramePr>
            <a:graphicFrameLocks noGrp="1"/>
          </p:cNvGraphicFramePr>
          <p:nvPr>
            <p:extLst>
              <p:ext uri="{D42A27DB-BD31-4B8C-83A1-F6EECF244321}">
                <p14:modId xmlns:p14="http://schemas.microsoft.com/office/powerpoint/2010/main" val="222341895"/>
              </p:ext>
            </p:extLst>
          </p:nvPr>
        </p:nvGraphicFramePr>
        <p:xfrm>
          <a:off x="1220692" y="1638092"/>
          <a:ext cx="6701425" cy="5060329"/>
        </p:xfrm>
        <a:graphic>
          <a:graphicData uri="http://schemas.openxmlformats.org/drawingml/2006/table">
            <a:tbl>
              <a:tblPr>
                <a:tableStyleId>{5C22544A-7EE6-4342-B048-85BDC9FD1C3A}</a:tableStyleId>
              </a:tblPr>
              <a:tblGrid>
                <a:gridCol w="1466306"/>
                <a:gridCol w="5235119"/>
              </a:tblGrid>
              <a:tr h="146158">
                <a:tc>
                  <a:txBody>
                    <a:bodyPr/>
                    <a:lstStyle/>
                    <a:p>
                      <a:pPr marL="46990" marR="86360" algn="ctr" hangingPunct="0">
                        <a:lnSpc>
                          <a:spcPct val="115000"/>
                        </a:lnSpc>
                        <a:spcBef>
                          <a:spcPts val="600"/>
                        </a:spcBef>
                        <a:spcAft>
                          <a:spcPts val="600"/>
                        </a:spcAft>
                      </a:pPr>
                      <a:r>
                        <a:rPr lang="pl-PL" sz="1000" dirty="0">
                          <a:effectLst/>
                        </a:rPr>
                        <a:t>Forma ochrony</a:t>
                      </a:r>
                      <a:endParaRPr lang="pl-PL" sz="1000" dirty="0">
                        <a:effectLst/>
                        <a:latin typeface="Times New Roman" panose="02020603050405020304" pitchFamily="18" charset="0"/>
                        <a:ea typeface="Times New Roman" panose="02020603050405020304" pitchFamily="18" charset="0"/>
                      </a:endParaRPr>
                    </a:p>
                  </a:txBody>
                  <a:tcPr marL="41188" marR="41188" marT="0" marB="0"/>
                </a:tc>
                <a:tc>
                  <a:txBody>
                    <a:bodyPr/>
                    <a:lstStyle/>
                    <a:p>
                      <a:pPr marL="46990" marR="86360" algn="ctr" hangingPunct="0">
                        <a:lnSpc>
                          <a:spcPct val="115000"/>
                        </a:lnSpc>
                        <a:spcBef>
                          <a:spcPts val="600"/>
                        </a:spcBef>
                        <a:spcAft>
                          <a:spcPts val="600"/>
                        </a:spcAft>
                      </a:pPr>
                      <a:r>
                        <a:rPr lang="pl-PL" sz="1000">
                          <a:effectLst/>
                        </a:rPr>
                        <a:t>Proponowany użytek ekologiczny „Torfowisko Zaleskie”</a:t>
                      </a:r>
                      <a:endParaRPr lang="pl-PL" sz="1000">
                        <a:effectLst/>
                        <a:latin typeface="Times New Roman" panose="02020603050405020304" pitchFamily="18" charset="0"/>
                        <a:ea typeface="Times New Roman" panose="02020603050405020304" pitchFamily="18" charset="0"/>
                      </a:endParaRPr>
                    </a:p>
                  </a:txBody>
                  <a:tcPr marL="41188" marR="41188" marT="0" marB="0"/>
                </a:tc>
              </a:tr>
              <a:tr h="146158">
                <a:tc>
                  <a:txBody>
                    <a:bodyPr/>
                    <a:lstStyle/>
                    <a:p>
                      <a:pPr marL="46990" marR="86360" algn="ctr" hangingPunct="0">
                        <a:lnSpc>
                          <a:spcPct val="115000"/>
                        </a:lnSpc>
                        <a:spcBef>
                          <a:spcPts val="600"/>
                        </a:spcBef>
                        <a:spcAft>
                          <a:spcPts val="600"/>
                        </a:spcAft>
                      </a:pPr>
                      <a:r>
                        <a:rPr lang="pl-PL" sz="1000">
                          <a:effectLst/>
                        </a:rPr>
                        <a:t>Powierzchnia</a:t>
                      </a:r>
                      <a:endParaRPr lang="pl-PL" sz="1000">
                        <a:effectLst/>
                        <a:latin typeface="Times New Roman" panose="02020603050405020304" pitchFamily="18" charset="0"/>
                        <a:ea typeface="Times New Roman" panose="02020603050405020304" pitchFamily="18" charset="0"/>
                      </a:endParaRPr>
                    </a:p>
                  </a:txBody>
                  <a:tcPr marL="41188" marR="41188" marT="0" marB="0"/>
                </a:tc>
                <a:tc>
                  <a:txBody>
                    <a:bodyPr/>
                    <a:lstStyle/>
                    <a:p>
                      <a:pPr marL="46990" marR="86360" algn="ctr" hangingPunct="0">
                        <a:lnSpc>
                          <a:spcPct val="115000"/>
                        </a:lnSpc>
                        <a:spcBef>
                          <a:spcPts val="600"/>
                        </a:spcBef>
                        <a:spcAft>
                          <a:spcPts val="600"/>
                        </a:spcAft>
                      </a:pPr>
                      <a:r>
                        <a:rPr lang="pl-PL" sz="1000">
                          <a:effectLst/>
                        </a:rPr>
                        <a:t>Ok. 4,3 ha</a:t>
                      </a:r>
                      <a:endParaRPr lang="pl-PL" sz="1000">
                        <a:effectLst/>
                        <a:latin typeface="Times New Roman" panose="02020603050405020304" pitchFamily="18" charset="0"/>
                        <a:ea typeface="Times New Roman" panose="02020603050405020304" pitchFamily="18" charset="0"/>
                      </a:endParaRPr>
                    </a:p>
                  </a:txBody>
                  <a:tcPr marL="41188" marR="41188" marT="0" marB="0"/>
                </a:tc>
              </a:tr>
              <a:tr h="292316">
                <a:tc>
                  <a:txBody>
                    <a:bodyPr/>
                    <a:lstStyle/>
                    <a:p>
                      <a:pPr marL="46990" marR="86360" algn="ctr" hangingPunct="0">
                        <a:lnSpc>
                          <a:spcPct val="115000"/>
                        </a:lnSpc>
                        <a:spcBef>
                          <a:spcPts val="600"/>
                        </a:spcBef>
                        <a:spcAft>
                          <a:spcPts val="600"/>
                        </a:spcAft>
                      </a:pPr>
                      <a:r>
                        <a:rPr lang="pl-PL" sz="1000">
                          <a:effectLst/>
                        </a:rPr>
                        <a:t>Cel ochrony</a:t>
                      </a:r>
                      <a:endParaRPr lang="pl-PL" sz="1000">
                        <a:effectLst/>
                        <a:latin typeface="Times New Roman" panose="02020603050405020304" pitchFamily="18" charset="0"/>
                        <a:ea typeface="Times New Roman" panose="02020603050405020304" pitchFamily="18" charset="0"/>
                      </a:endParaRPr>
                    </a:p>
                  </a:txBody>
                  <a:tcPr marL="41188" marR="41188" marT="0" marB="0"/>
                </a:tc>
                <a:tc>
                  <a:txBody>
                    <a:bodyPr/>
                    <a:lstStyle/>
                    <a:p>
                      <a:pPr marL="46990" marR="86360" algn="just" hangingPunct="0">
                        <a:lnSpc>
                          <a:spcPct val="115000"/>
                        </a:lnSpc>
                        <a:spcBef>
                          <a:spcPts val="600"/>
                        </a:spcBef>
                        <a:spcAft>
                          <a:spcPts val="600"/>
                        </a:spcAft>
                      </a:pPr>
                      <a:r>
                        <a:rPr lang="pl-PL" sz="1000" dirty="0">
                          <a:effectLst/>
                        </a:rPr>
                        <a:t>Ochrona zachowanego w dobrym stanie śródleśnego torfowiska mszarnego z rzadkimi </a:t>
                      </a:r>
                      <a:r>
                        <a:rPr lang="pl-PL" sz="1000" dirty="0" smtClean="0">
                          <a:effectLst/>
                        </a:rPr>
                        <a:t>i </a:t>
                      </a:r>
                      <a:r>
                        <a:rPr lang="pl-PL" sz="1000" dirty="0">
                          <a:effectLst/>
                        </a:rPr>
                        <a:t>chronionymi gatunkami roślin. </a:t>
                      </a:r>
                      <a:endParaRPr lang="pl-PL" sz="1000" dirty="0">
                        <a:effectLst/>
                        <a:latin typeface="Times New Roman" panose="02020603050405020304" pitchFamily="18" charset="0"/>
                        <a:ea typeface="Times New Roman" panose="02020603050405020304" pitchFamily="18" charset="0"/>
                      </a:endParaRPr>
                    </a:p>
                  </a:txBody>
                  <a:tcPr marL="41188" marR="41188" marT="0" marB="0"/>
                </a:tc>
              </a:tr>
              <a:tr h="2409140">
                <a:tc>
                  <a:txBody>
                    <a:bodyPr/>
                    <a:lstStyle/>
                    <a:p>
                      <a:pPr marL="46990" marR="86360" algn="ctr" hangingPunct="0">
                        <a:lnSpc>
                          <a:spcPct val="115000"/>
                        </a:lnSpc>
                        <a:spcBef>
                          <a:spcPts val="600"/>
                        </a:spcBef>
                        <a:spcAft>
                          <a:spcPts val="600"/>
                        </a:spcAft>
                      </a:pPr>
                      <a:r>
                        <a:rPr lang="pl-PL" sz="1000">
                          <a:effectLst/>
                        </a:rPr>
                        <a:t>Charakterystyka przyrodnicza obiektu</a:t>
                      </a:r>
                      <a:endParaRPr lang="pl-PL" sz="1000">
                        <a:effectLst/>
                        <a:latin typeface="Times New Roman" panose="02020603050405020304" pitchFamily="18" charset="0"/>
                        <a:ea typeface="Times New Roman" panose="02020603050405020304" pitchFamily="18" charset="0"/>
                      </a:endParaRPr>
                    </a:p>
                  </a:txBody>
                  <a:tcPr marL="41188" marR="41188" marT="0" marB="0"/>
                </a:tc>
                <a:tc>
                  <a:txBody>
                    <a:bodyPr/>
                    <a:lstStyle/>
                    <a:p>
                      <a:pPr marL="46990" marR="86360" algn="just" hangingPunct="0">
                        <a:lnSpc>
                          <a:spcPct val="115000"/>
                        </a:lnSpc>
                        <a:spcBef>
                          <a:spcPts val="600"/>
                        </a:spcBef>
                        <a:spcAft>
                          <a:spcPts val="0"/>
                        </a:spcAft>
                      </a:pPr>
                      <a:r>
                        <a:rPr lang="pl-PL" sz="1000">
                          <a:effectLst/>
                        </a:rPr>
                        <a:t>Torfowisko przejściowe z mszarem torfowcowym otoczone lasem bagiennym. Las ten tworzy drzewostan sosnowy Pinus sylvestris w runie z panującą trzęślicą modrą Molinia caerulea. Poza tym rosną tu liczniej: wąkrota zwyczajna Hydrocotyle vulgaris, kruszyna pospolita Frangula alnus, fiołek błotny Viola palustris, torfowiec frędzlowany Sphagnum fimbriatum, nielicznie: świerk pospolity Picea abies, wełnianka pochwowata Eriophorum vaginatum, borówka czarna Vaccinium myrtillus, trzcina pospolita Phragmites australis. </a:t>
                      </a:r>
                    </a:p>
                    <a:p>
                      <a:pPr marL="46990" marR="86360" algn="just" hangingPunct="0">
                        <a:lnSpc>
                          <a:spcPct val="115000"/>
                        </a:lnSpc>
                        <a:spcBef>
                          <a:spcPts val="600"/>
                        </a:spcBef>
                        <a:spcAft>
                          <a:spcPts val="600"/>
                        </a:spcAft>
                      </a:pPr>
                      <a:r>
                        <a:rPr lang="pl-PL" sz="1000">
                          <a:effectLst/>
                        </a:rPr>
                        <a:t>Środkową część torfowiska zajmuje otwarty mszar, porastający luźnymi i niewielkimi sosnami. Mszar torfowcowy tworzy torfowiec kończysty Sphagnum fallax, płatami rośnie tu także torfowiec magellański Sphagnum magellanicum, a kępy tworzy płonnik cienki Polytrichum strictum. Z gatunków naczyniowych dominują mozaikowo: wełnianka pochwowata Eriophorum vaginatum, wełnianka wąskolistna Eriophorum angustifolium, trzęślica modra Molinia caerulea i na mniejszych powierzchniach turzyca dzióbkowata Carex rostrata. Na całej powierzchni mszaru z rzadszych gatunków rosną: żurawina błotna Vaccinium oxycoccos, rosiczka okrągłolistna Drosera rotundifolia, modrzewnica pospolita Andromeda polifolia, bagno zwyczajne Ledum palustre, bagnica torfowa Scheuchzeria palustris.</a:t>
                      </a:r>
                      <a:endParaRPr lang="pl-PL" sz="1000">
                        <a:effectLst/>
                        <a:latin typeface="Times New Roman" panose="02020603050405020304" pitchFamily="18" charset="0"/>
                        <a:ea typeface="Times New Roman" panose="02020603050405020304" pitchFamily="18" charset="0"/>
                      </a:endParaRPr>
                    </a:p>
                  </a:txBody>
                  <a:tcPr marL="41188" marR="41188" marT="0" marB="0"/>
                </a:tc>
              </a:tr>
              <a:tr h="146158">
                <a:tc>
                  <a:txBody>
                    <a:bodyPr/>
                    <a:lstStyle/>
                    <a:p>
                      <a:pPr marL="46990" marR="86360" algn="ctr" hangingPunct="0">
                        <a:lnSpc>
                          <a:spcPct val="115000"/>
                        </a:lnSpc>
                        <a:spcBef>
                          <a:spcPts val="600"/>
                        </a:spcBef>
                        <a:spcAft>
                          <a:spcPts val="600"/>
                        </a:spcAft>
                      </a:pPr>
                      <a:r>
                        <a:rPr lang="pl-PL" sz="1000">
                          <a:effectLst/>
                        </a:rPr>
                        <a:t>Położenie</a:t>
                      </a:r>
                      <a:endParaRPr lang="pl-PL" sz="1000">
                        <a:effectLst/>
                        <a:latin typeface="Times New Roman" panose="02020603050405020304" pitchFamily="18" charset="0"/>
                        <a:ea typeface="Times New Roman" panose="02020603050405020304" pitchFamily="18" charset="0"/>
                      </a:endParaRPr>
                    </a:p>
                  </a:txBody>
                  <a:tcPr marL="41188" marR="41188" marT="0" marB="0"/>
                </a:tc>
                <a:tc>
                  <a:txBody>
                    <a:bodyPr/>
                    <a:lstStyle/>
                    <a:p>
                      <a:pPr marL="46990" marR="86360" algn="just" hangingPunct="0">
                        <a:lnSpc>
                          <a:spcPct val="115000"/>
                        </a:lnSpc>
                        <a:spcBef>
                          <a:spcPts val="600"/>
                        </a:spcBef>
                        <a:spcAft>
                          <a:spcPts val="600"/>
                        </a:spcAft>
                      </a:pPr>
                      <a:r>
                        <a:rPr lang="pl-PL" sz="1000">
                          <a:effectLst/>
                        </a:rPr>
                        <a:t>Zalesie: 2,8 km na NE; Nadl. Trzebież oddz. 555f, 556f</a:t>
                      </a:r>
                      <a:endParaRPr lang="pl-PL" sz="1000">
                        <a:effectLst/>
                        <a:latin typeface="Times New Roman" panose="02020603050405020304" pitchFamily="18" charset="0"/>
                        <a:ea typeface="Times New Roman" panose="02020603050405020304" pitchFamily="18" charset="0"/>
                      </a:endParaRPr>
                    </a:p>
                  </a:txBody>
                  <a:tcPr marL="41188" marR="41188" marT="0" marB="0"/>
                </a:tc>
              </a:tr>
              <a:tr h="876949">
                <a:tc>
                  <a:txBody>
                    <a:bodyPr/>
                    <a:lstStyle/>
                    <a:p>
                      <a:pPr marL="46990" marR="86360" algn="ctr" hangingPunct="0">
                        <a:lnSpc>
                          <a:spcPct val="115000"/>
                        </a:lnSpc>
                        <a:spcBef>
                          <a:spcPts val="600"/>
                        </a:spcBef>
                        <a:spcAft>
                          <a:spcPts val="600"/>
                        </a:spcAft>
                      </a:pPr>
                      <a:r>
                        <a:rPr lang="pl-PL" sz="1000">
                          <a:effectLst/>
                        </a:rPr>
                        <a:t>Zagrożenia</a:t>
                      </a:r>
                      <a:endParaRPr lang="pl-PL" sz="1000">
                        <a:effectLst/>
                        <a:latin typeface="Times New Roman" panose="02020603050405020304" pitchFamily="18" charset="0"/>
                        <a:ea typeface="Times New Roman" panose="02020603050405020304" pitchFamily="18" charset="0"/>
                      </a:endParaRPr>
                    </a:p>
                  </a:txBody>
                  <a:tcPr marL="41188" marR="41188" marT="0" marB="0"/>
                </a:tc>
                <a:tc>
                  <a:txBody>
                    <a:bodyPr/>
                    <a:lstStyle/>
                    <a:p>
                      <a:pPr marL="46990" marR="86360" algn="just" hangingPunct="0">
                        <a:lnSpc>
                          <a:spcPct val="115000"/>
                        </a:lnSpc>
                        <a:spcBef>
                          <a:spcPts val="600"/>
                        </a:spcBef>
                        <a:spcAft>
                          <a:spcPts val="600"/>
                        </a:spcAft>
                      </a:pPr>
                      <a:r>
                        <a:rPr lang="pl-PL" sz="1000">
                          <a:effectLst/>
                        </a:rPr>
                        <a:t>Mokradło bezodpływowe bez bezpośrednich zagrożeń. Zmiany klimatu mogą skutkować pogarszaniem warunków wodnych i przyśpieszeniem sukcesji leśnej na mszarze. Na zmiany sukcesyjne (ekspansję trzęślicy, situ rozpierzchłego i brzóz) wpływać może także dopływ biogenów wraz z zanieczyszczeniem opadów związkami azotu. Potencjalnym zagrożeniem jest też dopływ biogenów w przypadku wykonania zrębu zupełnego w sąsiedztwie torfowiska.</a:t>
                      </a:r>
                      <a:endParaRPr lang="pl-PL" sz="1000">
                        <a:effectLst/>
                        <a:latin typeface="Times New Roman" panose="02020603050405020304" pitchFamily="18" charset="0"/>
                        <a:ea typeface="Times New Roman" panose="02020603050405020304" pitchFamily="18" charset="0"/>
                      </a:endParaRPr>
                    </a:p>
                  </a:txBody>
                  <a:tcPr marL="41188" marR="41188" marT="0" marB="0"/>
                </a:tc>
              </a:tr>
              <a:tr h="509083">
                <a:tc>
                  <a:txBody>
                    <a:bodyPr/>
                    <a:lstStyle/>
                    <a:p>
                      <a:pPr marL="46990" marR="86360" algn="ctr" hangingPunct="0">
                        <a:lnSpc>
                          <a:spcPct val="115000"/>
                        </a:lnSpc>
                        <a:spcBef>
                          <a:spcPts val="600"/>
                        </a:spcBef>
                        <a:spcAft>
                          <a:spcPts val="0"/>
                        </a:spcAft>
                      </a:pPr>
                      <a:r>
                        <a:rPr lang="pl-PL" sz="1000">
                          <a:effectLst/>
                        </a:rPr>
                        <a:t>Wskazania konserwatorskie </a:t>
                      </a:r>
                    </a:p>
                    <a:p>
                      <a:pPr marL="46990" marR="86360" algn="ctr" hangingPunct="0">
                        <a:lnSpc>
                          <a:spcPct val="115000"/>
                        </a:lnSpc>
                        <a:spcBef>
                          <a:spcPts val="600"/>
                        </a:spcBef>
                        <a:spcAft>
                          <a:spcPts val="600"/>
                        </a:spcAft>
                      </a:pPr>
                      <a:r>
                        <a:rPr lang="pl-PL" sz="1000">
                          <a:effectLst/>
                        </a:rPr>
                        <a:t>i planistyczne</a:t>
                      </a:r>
                      <a:endParaRPr lang="pl-PL" sz="1000">
                        <a:effectLst/>
                        <a:latin typeface="Times New Roman" panose="02020603050405020304" pitchFamily="18" charset="0"/>
                        <a:ea typeface="Times New Roman" panose="02020603050405020304" pitchFamily="18" charset="0"/>
                      </a:endParaRPr>
                    </a:p>
                  </a:txBody>
                  <a:tcPr marL="41188" marR="41188" marT="0" marB="0"/>
                </a:tc>
                <a:tc>
                  <a:txBody>
                    <a:bodyPr/>
                    <a:lstStyle/>
                    <a:p>
                      <a:pPr marL="46990" marR="86360" algn="just" hangingPunct="0">
                        <a:lnSpc>
                          <a:spcPct val="115000"/>
                        </a:lnSpc>
                        <a:spcBef>
                          <a:spcPts val="600"/>
                        </a:spcBef>
                        <a:spcAft>
                          <a:spcPts val="0"/>
                        </a:spcAft>
                      </a:pPr>
                      <a:r>
                        <a:rPr lang="pl-PL" sz="1000" dirty="0">
                          <a:effectLst/>
                        </a:rPr>
                        <a:t>Objąć ochroną prawną, zachować trwale drzewa i krzewy rosnące w lesie bagiennym dookoła mszaru. Nie wprowadzać gatunków obcych, nie zmieniać stosunków wodnych, nie wykonywać zrębów zupełnych w pasie przyległym do mokradła. Zakaz eksploatacji torfu.</a:t>
                      </a:r>
                      <a:endParaRPr lang="pl-PL" sz="1000" dirty="0">
                        <a:effectLst/>
                        <a:latin typeface="Times New Roman" panose="02020603050405020304" pitchFamily="18" charset="0"/>
                        <a:ea typeface="Times New Roman" panose="02020603050405020304" pitchFamily="18" charset="0"/>
                      </a:endParaRPr>
                    </a:p>
                  </a:txBody>
                  <a:tcPr marL="41188" marR="41188" marT="0" marB="0"/>
                </a:tc>
              </a:tr>
            </a:tbl>
          </a:graphicData>
        </a:graphic>
      </p:graphicFrame>
    </p:spTree>
    <p:extLst>
      <p:ext uri="{BB962C8B-B14F-4D97-AF65-F5344CB8AC3E}">
        <p14:creationId xmlns:p14="http://schemas.microsoft.com/office/powerpoint/2010/main" val="7007358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p:cNvSpPr/>
          <p:nvPr/>
        </p:nvSpPr>
        <p:spPr>
          <a:xfrm>
            <a:off x="1187624" y="1196752"/>
            <a:ext cx="6912768" cy="369332"/>
          </a:xfrm>
          <a:prstGeom prst="rect">
            <a:avLst/>
          </a:prstGeom>
        </p:spPr>
        <p:txBody>
          <a:bodyPr wrap="square">
            <a:spAutoFit/>
          </a:bodyPr>
          <a:lstStyle/>
          <a:p>
            <a:r>
              <a:rPr lang="pl-PL" b="1" dirty="0" smtClean="0">
                <a:solidFill>
                  <a:schemeClr val="tx2">
                    <a:lumMod val="60000"/>
                    <a:lumOff val="40000"/>
                  </a:schemeClr>
                </a:solidFill>
                <a:latin typeface="Calibri" panose="020F0502020204030204" pitchFamily="34" charset="0"/>
                <a:ea typeface="Calibri" panose="020F0502020204030204" pitchFamily="34" charset="0"/>
                <a:cs typeface="Calibri" panose="020F0502020204030204" pitchFamily="34" charset="0"/>
              </a:rPr>
              <a:t>PROPONOWANY UŻYTEK EKOLOGICZNY „TORFOWISKO PODBRZEZIE”</a:t>
            </a:r>
            <a:endParaRPr lang="pl-PL" dirty="0">
              <a:solidFill>
                <a:schemeClr val="tx2">
                  <a:lumMod val="60000"/>
                  <a:lumOff val="40000"/>
                </a:schemeClr>
              </a:solidFill>
            </a:endParaRPr>
          </a:p>
        </p:txBody>
      </p:sp>
      <p:pic>
        <p:nvPicPr>
          <p:cNvPr id="9" name="Obraz 8"/>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graphicFrame>
        <p:nvGraphicFramePr>
          <p:cNvPr id="10" name="Tabela 9"/>
          <p:cNvGraphicFramePr>
            <a:graphicFrameLocks noGrp="1"/>
          </p:cNvGraphicFramePr>
          <p:nvPr>
            <p:extLst>
              <p:ext uri="{D42A27DB-BD31-4B8C-83A1-F6EECF244321}">
                <p14:modId xmlns:p14="http://schemas.microsoft.com/office/powerpoint/2010/main" val="1683787603"/>
              </p:ext>
            </p:extLst>
          </p:nvPr>
        </p:nvGraphicFramePr>
        <p:xfrm>
          <a:off x="971600" y="1704478"/>
          <a:ext cx="7344815" cy="5158740"/>
        </p:xfrm>
        <a:graphic>
          <a:graphicData uri="http://schemas.openxmlformats.org/drawingml/2006/table">
            <a:tbl>
              <a:tblPr>
                <a:tableStyleId>{5C22544A-7EE6-4342-B048-85BDC9FD1C3A}</a:tableStyleId>
              </a:tblPr>
              <a:tblGrid>
                <a:gridCol w="1590354"/>
                <a:gridCol w="5754461"/>
              </a:tblGrid>
              <a:tr h="135172">
                <a:tc>
                  <a:txBody>
                    <a:bodyPr/>
                    <a:lstStyle/>
                    <a:p>
                      <a:pPr marL="46990" marR="86360" algn="ctr" hangingPunct="0">
                        <a:lnSpc>
                          <a:spcPct val="115000"/>
                        </a:lnSpc>
                        <a:spcBef>
                          <a:spcPts val="600"/>
                        </a:spcBef>
                        <a:spcAft>
                          <a:spcPts val="600"/>
                        </a:spcAft>
                      </a:pPr>
                      <a:r>
                        <a:rPr lang="pl-PL" sz="1000" dirty="0">
                          <a:effectLst/>
                        </a:rPr>
                        <a:t>Forma ochrony</a:t>
                      </a:r>
                      <a:endParaRPr lang="pl-PL" sz="1000" dirty="0">
                        <a:effectLst/>
                        <a:latin typeface="Times New Roman" panose="02020603050405020304" pitchFamily="18" charset="0"/>
                        <a:ea typeface="Times New Roman" panose="02020603050405020304" pitchFamily="18" charset="0"/>
                      </a:endParaRPr>
                    </a:p>
                  </a:txBody>
                  <a:tcPr marL="38092" marR="38092" marT="0" marB="0"/>
                </a:tc>
                <a:tc>
                  <a:txBody>
                    <a:bodyPr/>
                    <a:lstStyle/>
                    <a:p>
                      <a:pPr marL="46990" marR="86360" algn="ctr" hangingPunct="0">
                        <a:lnSpc>
                          <a:spcPct val="115000"/>
                        </a:lnSpc>
                        <a:spcBef>
                          <a:spcPts val="600"/>
                        </a:spcBef>
                        <a:spcAft>
                          <a:spcPts val="600"/>
                        </a:spcAft>
                      </a:pPr>
                      <a:r>
                        <a:rPr lang="pl-PL" sz="1000">
                          <a:effectLst/>
                        </a:rPr>
                        <a:t>Proponowany użytek ekologiczny „Torfowisko Podbrzezie”</a:t>
                      </a:r>
                      <a:endParaRPr lang="pl-PL" sz="1000">
                        <a:effectLst/>
                        <a:latin typeface="Times New Roman" panose="02020603050405020304" pitchFamily="18" charset="0"/>
                        <a:ea typeface="Times New Roman" panose="02020603050405020304" pitchFamily="18" charset="0"/>
                      </a:endParaRPr>
                    </a:p>
                  </a:txBody>
                  <a:tcPr marL="38092" marR="38092" marT="0" marB="0"/>
                </a:tc>
              </a:tr>
              <a:tr h="135172">
                <a:tc>
                  <a:txBody>
                    <a:bodyPr/>
                    <a:lstStyle/>
                    <a:p>
                      <a:pPr marL="46990" marR="86360" algn="ctr" hangingPunct="0">
                        <a:lnSpc>
                          <a:spcPct val="115000"/>
                        </a:lnSpc>
                        <a:spcBef>
                          <a:spcPts val="600"/>
                        </a:spcBef>
                        <a:spcAft>
                          <a:spcPts val="600"/>
                        </a:spcAft>
                      </a:pPr>
                      <a:r>
                        <a:rPr lang="pl-PL" sz="1000">
                          <a:effectLst/>
                        </a:rPr>
                        <a:t>Powierzchnia</a:t>
                      </a:r>
                      <a:endParaRPr lang="pl-PL" sz="1000">
                        <a:effectLst/>
                        <a:latin typeface="Times New Roman" panose="02020603050405020304" pitchFamily="18" charset="0"/>
                        <a:ea typeface="Times New Roman" panose="02020603050405020304" pitchFamily="18" charset="0"/>
                      </a:endParaRPr>
                    </a:p>
                  </a:txBody>
                  <a:tcPr marL="38092" marR="38092" marT="0" marB="0"/>
                </a:tc>
                <a:tc>
                  <a:txBody>
                    <a:bodyPr/>
                    <a:lstStyle/>
                    <a:p>
                      <a:pPr marL="46990" marR="86360" algn="ctr" hangingPunct="0">
                        <a:lnSpc>
                          <a:spcPct val="115000"/>
                        </a:lnSpc>
                        <a:spcBef>
                          <a:spcPts val="600"/>
                        </a:spcBef>
                        <a:spcAft>
                          <a:spcPts val="600"/>
                        </a:spcAft>
                      </a:pPr>
                      <a:r>
                        <a:rPr lang="pl-PL" sz="1000">
                          <a:effectLst/>
                        </a:rPr>
                        <a:t>Ok. 11,4 ha</a:t>
                      </a:r>
                      <a:endParaRPr lang="pl-PL" sz="1000">
                        <a:effectLst/>
                        <a:latin typeface="Times New Roman" panose="02020603050405020304" pitchFamily="18" charset="0"/>
                        <a:ea typeface="Times New Roman" panose="02020603050405020304" pitchFamily="18" charset="0"/>
                      </a:endParaRPr>
                    </a:p>
                  </a:txBody>
                  <a:tcPr marL="38092" marR="38092" marT="0" marB="0"/>
                </a:tc>
              </a:tr>
              <a:tr h="270343">
                <a:tc>
                  <a:txBody>
                    <a:bodyPr/>
                    <a:lstStyle/>
                    <a:p>
                      <a:pPr marL="46990" marR="86360" algn="ctr" hangingPunct="0">
                        <a:lnSpc>
                          <a:spcPct val="115000"/>
                        </a:lnSpc>
                        <a:spcBef>
                          <a:spcPts val="600"/>
                        </a:spcBef>
                        <a:spcAft>
                          <a:spcPts val="600"/>
                        </a:spcAft>
                      </a:pPr>
                      <a:r>
                        <a:rPr lang="pl-PL" sz="1000">
                          <a:effectLst/>
                        </a:rPr>
                        <a:t>Cel ochrony</a:t>
                      </a:r>
                      <a:endParaRPr lang="pl-PL" sz="1000">
                        <a:effectLst/>
                        <a:latin typeface="Times New Roman" panose="02020603050405020304" pitchFamily="18" charset="0"/>
                        <a:ea typeface="Times New Roman" panose="02020603050405020304" pitchFamily="18" charset="0"/>
                      </a:endParaRPr>
                    </a:p>
                  </a:txBody>
                  <a:tcPr marL="38092" marR="38092" marT="0" marB="0"/>
                </a:tc>
                <a:tc>
                  <a:txBody>
                    <a:bodyPr/>
                    <a:lstStyle/>
                    <a:p>
                      <a:pPr marL="46990" marR="86360" algn="just" hangingPunct="0">
                        <a:lnSpc>
                          <a:spcPct val="115000"/>
                        </a:lnSpc>
                        <a:spcBef>
                          <a:spcPts val="600"/>
                        </a:spcBef>
                        <a:spcAft>
                          <a:spcPts val="600"/>
                        </a:spcAft>
                      </a:pPr>
                      <a:r>
                        <a:rPr lang="pl-PL" sz="1000" dirty="0">
                          <a:effectLst/>
                        </a:rPr>
                        <a:t>Ochrona zachowanego w dobrym stanie śródleśnego torfowiska mszarnego z </a:t>
                      </a:r>
                      <a:r>
                        <a:rPr lang="pl-PL" sz="1000" dirty="0" smtClean="0">
                          <a:effectLst/>
                        </a:rPr>
                        <a:t>rzadkimi </a:t>
                      </a:r>
                      <a:r>
                        <a:rPr lang="pl-PL" sz="1000" dirty="0">
                          <a:effectLst/>
                        </a:rPr>
                        <a:t>i chronionymi gatunkami roślin. </a:t>
                      </a:r>
                      <a:endParaRPr lang="pl-PL" sz="1000" dirty="0">
                        <a:effectLst/>
                        <a:latin typeface="Times New Roman" panose="02020603050405020304" pitchFamily="18" charset="0"/>
                        <a:ea typeface="Times New Roman" panose="02020603050405020304" pitchFamily="18" charset="0"/>
                      </a:endParaRPr>
                    </a:p>
                  </a:txBody>
                  <a:tcPr marL="38092" marR="38092" marT="0" marB="0"/>
                </a:tc>
              </a:tr>
              <a:tr h="2092874">
                <a:tc>
                  <a:txBody>
                    <a:bodyPr/>
                    <a:lstStyle/>
                    <a:p>
                      <a:pPr marL="46990" marR="86360" algn="ctr" hangingPunct="0">
                        <a:lnSpc>
                          <a:spcPct val="115000"/>
                        </a:lnSpc>
                        <a:spcBef>
                          <a:spcPts val="600"/>
                        </a:spcBef>
                        <a:spcAft>
                          <a:spcPts val="600"/>
                        </a:spcAft>
                      </a:pPr>
                      <a:r>
                        <a:rPr lang="pl-PL" sz="1000">
                          <a:effectLst/>
                        </a:rPr>
                        <a:t>Charakterystyka przyrodnicza obiektu</a:t>
                      </a:r>
                      <a:endParaRPr lang="pl-PL" sz="1000">
                        <a:effectLst/>
                        <a:latin typeface="Times New Roman" panose="02020603050405020304" pitchFamily="18" charset="0"/>
                        <a:ea typeface="Times New Roman" panose="02020603050405020304" pitchFamily="18" charset="0"/>
                      </a:endParaRPr>
                    </a:p>
                  </a:txBody>
                  <a:tcPr marL="38092" marR="38092" marT="0" marB="0"/>
                </a:tc>
                <a:tc>
                  <a:txBody>
                    <a:bodyPr/>
                    <a:lstStyle/>
                    <a:p>
                      <a:pPr marL="46990" marR="86360" algn="just" hangingPunct="0">
                        <a:lnSpc>
                          <a:spcPct val="115000"/>
                        </a:lnSpc>
                        <a:spcBef>
                          <a:spcPts val="600"/>
                        </a:spcBef>
                        <a:spcAft>
                          <a:spcPts val="0"/>
                        </a:spcAft>
                      </a:pPr>
                      <a:r>
                        <a:rPr lang="pl-PL" sz="1000" dirty="0">
                          <a:effectLst/>
                        </a:rPr>
                        <a:t>Torfowisko przejściowe z mszarem </a:t>
                      </a:r>
                      <a:r>
                        <a:rPr lang="pl-PL" sz="1000" dirty="0" err="1">
                          <a:effectLst/>
                        </a:rPr>
                        <a:t>torfowcowym</a:t>
                      </a:r>
                      <a:r>
                        <a:rPr lang="pl-PL" sz="1000" dirty="0">
                          <a:effectLst/>
                        </a:rPr>
                        <a:t> otoczone lasem bagiennym. Las ten tworzy drzewostan sosnowy </a:t>
                      </a:r>
                      <a:r>
                        <a:rPr lang="pl-PL" sz="1000" dirty="0" err="1">
                          <a:effectLst/>
                        </a:rPr>
                        <a:t>Pinus</a:t>
                      </a:r>
                      <a:r>
                        <a:rPr lang="pl-PL" sz="1000" dirty="0">
                          <a:effectLst/>
                        </a:rPr>
                        <a:t> </a:t>
                      </a:r>
                      <a:r>
                        <a:rPr lang="pl-PL" sz="1000" dirty="0" err="1">
                          <a:effectLst/>
                        </a:rPr>
                        <a:t>sylvestris</a:t>
                      </a:r>
                      <a:r>
                        <a:rPr lang="pl-PL" sz="1000" dirty="0">
                          <a:effectLst/>
                        </a:rPr>
                        <a:t> w runie z panującą trzęślicą modrą </a:t>
                      </a:r>
                      <a:r>
                        <a:rPr lang="pl-PL" sz="1000" dirty="0" err="1">
                          <a:effectLst/>
                        </a:rPr>
                        <a:t>Molinia</a:t>
                      </a:r>
                      <a:r>
                        <a:rPr lang="pl-PL" sz="1000" dirty="0">
                          <a:effectLst/>
                        </a:rPr>
                        <a:t> </a:t>
                      </a:r>
                      <a:r>
                        <a:rPr lang="pl-PL" sz="1000" dirty="0" err="1">
                          <a:effectLst/>
                        </a:rPr>
                        <a:t>caeruleai</a:t>
                      </a:r>
                      <a:r>
                        <a:rPr lang="pl-PL" sz="1000" dirty="0">
                          <a:effectLst/>
                        </a:rPr>
                        <a:t> borówką czarną </a:t>
                      </a:r>
                      <a:r>
                        <a:rPr lang="pl-PL" sz="1000" dirty="0" err="1">
                          <a:effectLst/>
                        </a:rPr>
                        <a:t>Vaccinium</a:t>
                      </a:r>
                      <a:r>
                        <a:rPr lang="pl-PL" sz="1000" dirty="0">
                          <a:effectLst/>
                        </a:rPr>
                        <a:t> </a:t>
                      </a:r>
                      <a:r>
                        <a:rPr lang="pl-PL" sz="1000" dirty="0" err="1">
                          <a:effectLst/>
                        </a:rPr>
                        <a:t>myrtillus</a:t>
                      </a:r>
                      <a:r>
                        <a:rPr lang="pl-PL" sz="1000" dirty="0">
                          <a:effectLst/>
                        </a:rPr>
                        <a:t>. Poza tym rosną tu liczniej: wąkrota zwyczajna </a:t>
                      </a:r>
                      <a:r>
                        <a:rPr lang="pl-PL" sz="1000" dirty="0" err="1">
                          <a:effectLst/>
                        </a:rPr>
                        <a:t>Hydrocotyle</a:t>
                      </a:r>
                      <a:r>
                        <a:rPr lang="pl-PL" sz="1000" dirty="0">
                          <a:effectLst/>
                        </a:rPr>
                        <a:t> </a:t>
                      </a:r>
                      <a:r>
                        <a:rPr lang="pl-PL" sz="1000" dirty="0" err="1">
                          <a:effectLst/>
                        </a:rPr>
                        <a:t>vulgaris</a:t>
                      </a:r>
                      <a:r>
                        <a:rPr lang="pl-PL" sz="1000" dirty="0">
                          <a:effectLst/>
                        </a:rPr>
                        <a:t>, kruszyna pospolita </a:t>
                      </a:r>
                      <a:r>
                        <a:rPr lang="pl-PL" sz="1000" dirty="0" err="1">
                          <a:effectLst/>
                        </a:rPr>
                        <a:t>Frangula</a:t>
                      </a:r>
                      <a:r>
                        <a:rPr lang="pl-PL" sz="1000" dirty="0">
                          <a:effectLst/>
                        </a:rPr>
                        <a:t> </a:t>
                      </a:r>
                      <a:r>
                        <a:rPr lang="pl-PL" sz="1000" dirty="0" err="1">
                          <a:effectLst/>
                        </a:rPr>
                        <a:t>alnus</a:t>
                      </a:r>
                      <a:r>
                        <a:rPr lang="pl-PL" sz="1000" dirty="0">
                          <a:effectLst/>
                        </a:rPr>
                        <a:t>, torfowiec frędzlowany </a:t>
                      </a:r>
                      <a:r>
                        <a:rPr lang="pl-PL" sz="1000" dirty="0" err="1">
                          <a:effectLst/>
                        </a:rPr>
                        <a:t>Sphagnum</a:t>
                      </a:r>
                      <a:r>
                        <a:rPr lang="pl-PL" sz="1000" dirty="0">
                          <a:effectLst/>
                        </a:rPr>
                        <a:t> </a:t>
                      </a:r>
                      <a:r>
                        <a:rPr lang="pl-PL" sz="1000" dirty="0" err="1">
                          <a:effectLst/>
                        </a:rPr>
                        <a:t>fimbriatum</a:t>
                      </a:r>
                      <a:r>
                        <a:rPr lang="pl-PL" sz="1000" dirty="0">
                          <a:effectLst/>
                        </a:rPr>
                        <a:t>, płonnik pospolity </a:t>
                      </a:r>
                      <a:r>
                        <a:rPr lang="pl-PL" sz="1000" dirty="0" err="1">
                          <a:effectLst/>
                        </a:rPr>
                        <a:t>Polytrichum</a:t>
                      </a:r>
                      <a:r>
                        <a:rPr lang="pl-PL" sz="1000" dirty="0">
                          <a:effectLst/>
                        </a:rPr>
                        <a:t> </a:t>
                      </a:r>
                      <a:r>
                        <a:rPr lang="pl-PL" sz="1000" dirty="0" err="1">
                          <a:effectLst/>
                        </a:rPr>
                        <a:t>commune</a:t>
                      </a:r>
                      <a:r>
                        <a:rPr lang="pl-PL" sz="1000" dirty="0">
                          <a:effectLst/>
                        </a:rPr>
                        <a:t>, wełnianka pochwowata </a:t>
                      </a:r>
                      <a:r>
                        <a:rPr lang="pl-PL" sz="1000" dirty="0" err="1">
                          <a:effectLst/>
                        </a:rPr>
                        <a:t>Eriophorum</a:t>
                      </a:r>
                      <a:r>
                        <a:rPr lang="pl-PL" sz="1000" dirty="0">
                          <a:effectLst/>
                        </a:rPr>
                        <a:t> </a:t>
                      </a:r>
                      <a:r>
                        <a:rPr lang="pl-PL" sz="1000" dirty="0" err="1">
                          <a:effectLst/>
                        </a:rPr>
                        <a:t>vaginatum</a:t>
                      </a:r>
                      <a:r>
                        <a:rPr lang="pl-PL" sz="1000" dirty="0">
                          <a:effectLst/>
                        </a:rPr>
                        <a:t>, siedmiopalecznik błotny </a:t>
                      </a:r>
                      <a:r>
                        <a:rPr lang="pl-PL" sz="1000" dirty="0" err="1">
                          <a:effectLst/>
                        </a:rPr>
                        <a:t>Comarum</a:t>
                      </a:r>
                      <a:r>
                        <a:rPr lang="pl-PL" sz="1000" dirty="0">
                          <a:effectLst/>
                        </a:rPr>
                        <a:t> </a:t>
                      </a:r>
                      <a:r>
                        <a:rPr lang="pl-PL" sz="1000" dirty="0" err="1">
                          <a:effectLst/>
                        </a:rPr>
                        <a:t>palustre</a:t>
                      </a:r>
                      <a:r>
                        <a:rPr lang="pl-PL" sz="1000" dirty="0">
                          <a:effectLst/>
                        </a:rPr>
                        <a:t>. </a:t>
                      </a:r>
                    </a:p>
                    <a:p>
                      <a:pPr marL="46990" marR="86360" algn="just" hangingPunct="0">
                        <a:lnSpc>
                          <a:spcPct val="115000"/>
                        </a:lnSpc>
                        <a:spcBef>
                          <a:spcPts val="600"/>
                        </a:spcBef>
                        <a:spcAft>
                          <a:spcPts val="600"/>
                        </a:spcAft>
                      </a:pPr>
                      <a:r>
                        <a:rPr lang="pl-PL" sz="1000" dirty="0">
                          <a:effectLst/>
                        </a:rPr>
                        <a:t>Środkową część torfowiska zajmuje mszar silnie porastający sosną. Mszar </a:t>
                      </a:r>
                      <a:r>
                        <a:rPr lang="pl-PL" sz="1000" dirty="0" err="1">
                          <a:effectLst/>
                        </a:rPr>
                        <a:t>torfowcowy</a:t>
                      </a:r>
                      <a:r>
                        <a:rPr lang="pl-PL" sz="1000" dirty="0">
                          <a:effectLst/>
                        </a:rPr>
                        <a:t> tworzy torfowiec kończysty </a:t>
                      </a:r>
                      <a:r>
                        <a:rPr lang="pl-PL" sz="1000" dirty="0" err="1">
                          <a:effectLst/>
                        </a:rPr>
                        <a:t>Sphagnum</a:t>
                      </a:r>
                      <a:r>
                        <a:rPr lang="pl-PL" sz="1000" dirty="0">
                          <a:effectLst/>
                        </a:rPr>
                        <a:t> </a:t>
                      </a:r>
                      <a:r>
                        <a:rPr lang="pl-PL" sz="1000" dirty="0" err="1">
                          <a:effectLst/>
                        </a:rPr>
                        <a:t>fallax</a:t>
                      </a:r>
                      <a:r>
                        <a:rPr lang="pl-PL" sz="1000" dirty="0">
                          <a:effectLst/>
                        </a:rPr>
                        <a:t>, płatami rośnie tu także torfowiec </a:t>
                      </a:r>
                      <a:r>
                        <a:rPr lang="pl-PL" sz="1000" dirty="0" err="1">
                          <a:effectLst/>
                        </a:rPr>
                        <a:t>magellański</a:t>
                      </a:r>
                      <a:r>
                        <a:rPr lang="pl-PL" sz="1000" dirty="0">
                          <a:effectLst/>
                        </a:rPr>
                        <a:t> </a:t>
                      </a:r>
                      <a:r>
                        <a:rPr lang="pl-PL" sz="1000" dirty="0" err="1">
                          <a:effectLst/>
                        </a:rPr>
                        <a:t>Sphagnum</a:t>
                      </a:r>
                      <a:r>
                        <a:rPr lang="pl-PL" sz="1000" dirty="0">
                          <a:effectLst/>
                        </a:rPr>
                        <a:t> </a:t>
                      </a:r>
                      <a:r>
                        <a:rPr lang="pl-PL" sz="1000" dirty="0" err="1">
                          <a:effectLst/>
                        </a:rPr>
                        <a:t>magellanicum</a:t>
                      </a:r>
                      <a:r>
                        <a:rPr lang="pl-PL" sz="1000" dirty="0">
                          <a:effectLst/>
                        </a:rPr>
                        <a:t>, a kępy tworzy płonnik cienki </a:t>
                      </a:r>
                      <a:r>
                        <a:rPr lang="pl-PL" sz="1000" dirty="0" err="1">
                          <a:effectLst/>
                        </a:rPr>
                        <a:t>Polytrichum</a:t>
                      </a:r>
                      <a:r>
                        <a:rPr lang="pl-PL" sz="1000" dirty="0">
                          <a:effectLst/>
                        </a:rPr>
                        <a:t> </a:t>
                      </a:r>
                      <a:r>
                        <a:rPr lang="pl-PL" sz="1000" dirty="0" err="1">
                          <a:effectLst/>
                        </a:rPr>
                        <a:t>strictum</a:t>
                      </a:r>
                      <a:r>
                        <a:rPr lang="pl-PL" sz="1000" dirty="0">
                          <a:effectLst/>
                        </a:rPr>
                        <a:t>. Z gatunków naczyniowych dominuje niemal na całej powierzchni wełnianka pochwowata </a:t>
                      </a:r>
                      <a:r>
                        <a:rPr lang="pl-PL" sz="1000" dirty="0" err="1">
                          <a:effectLst/>
                        </a:rPr>
                        <a:t>Eriophorum</a:t>
                      </a:r>
                      <a:r>
                        <a:rPr lang="pl-PL" sz="1000" dirty="0">
                          <a:effectLst/>
                        </a:rPr>
                        <a:t> </a:t>
                      </a:r>
                      <a:r>
                        <a:rPr lang="pl-PL" sz="1000" dirty="0" err="1">
                          <a:effectLst/>
                        </a:rPr>
                        <a:t>vaginatum</a:t>
                      </a:r>
                      <a:r>
                        <a:rPr lang="pl-PL" sz="1000" dirty="0">
                          <a:effectLst/>
                        </a:rPr>
                        <a:t>, a tylko lokalnie: wełnianka wąskolistna </a:t>
                      </a:r>
                      <a:r>
                        <a:rPr lang="pl-PL" sz="1000" dirty="0" err="1">
                          <a:effectLst/>
                        </a:rPr>
                        <a:t>Eriophorum</a:t>
                      </a:r>
                      <a:r>
                        <a:rPr lang="pl-PL" sz="1000" dirty="0">
                          <a:effectLst/>
                        </a:rPr>
                        <a:t> </a:t>
                      </a:r>
                      <a:r>
                        <a:rPr lang="pl-PL" sz="1000" dirty="0" err="1">
                          <a:effectLst/>
                        </a:rPr>
                        <a:t>angustifolium</a:t>
                      </a:r>
                      <a:r>
                        <a:rPr lang="pl-PL" sz="1000" dirty="0">
                          <a:effectLst/>
                        </a:rPr>
                        <a:t>, trzęślica modra </a:t>
                      </a:r>
                      <a:r>
                        <a:rPr lang="pl-PL" sz="1000" dirty="0" err="1">
                          <a:effectLst/>
                        </a:rPr>
                        <a:t>Molinia</a:t>
                      </a:r>
                      <a:r>
                        <a:rPr lang="pl-PL" sz="1000" dirty="0">
                          <a:effectLst/>
                        </a:rPr>
                        <a:t> </a:t>
                      </a:r>
                      <a:r>
                        <a:rPr lang="pl-PL" sz="1000" dirty="0" err="1">
                          <a:effectLst/>
                        </a:rPr>
                        <a:t>caerulea</a:t>
                      </a:r>
                      <a:r>
                        <a:rPr lang="pl-PL" sz="1000" dirty="0">
                          <a:effectLst/>
                        </a:rPr>
                        <a:t> i turzyca dzióbkowata </a:t>
                      </a:r>
                      <a:r>
                        <a:rPr lang="pl-PL" sz="1000" dirty="0" err="1">
                          <a:effectLst/>
                        </a:rPr>
                        <a:t>Carex</a:t>
                      </a:r>
                      <a:r>
                        <a:rPr lang="pl-PL" sz="1000" dirty="0">
                          <a:effectLst/>
                        </a:rPr>
                        <a:t> </a:t>
                      </a:r>
                      <a:r>
                        <a:rPr lang="pl-PL" sz="1000" dirty="0" err="1">
                          <a:effectLst/>
                        </a:rPr>
                        <a:t>rostrata</a:t>
                      </a:r>
                      <a:r>
                        <a:rPr lang="pl-PL" sz="1000" dirty="0">
                          <a:effectLst/>
                        </a:rPr>
                        <a:t>. Na mszarze rosną poza </a:t>
                      </a:r>
                      <a:r>
                        <a:rPr lang="pl-PL" sz="1000" dirty="0" err="1">
                          <a:effectLst/>
                        </a:rPr>
                        <a:t>tym:żurawina</a:t>
                      </a:r>
                      <a:r>
                        <a:rPr lang="pl-PL" sz="1000" dirty="0">
                          <a:effectLst/>
                        </a:rPr>
                        <a:t> błotna </a:t>
                      </a:r>
                      <a:r>
                        <a:rPr lang="pl-PL" sz="1000" dirty="0" err="1">
                          <a:effectLst/>
                        </a:rPr>
                        <a:t>Vaccinium</a:t>
                      </a:r>
                      <a:r>
                        <a:rPr lang="pl-PL" sz="1000" dirty="0">
                          <a:effectLst/>
                        </a:rPr>
                        <a:t> </a:t>
                      </a:r>
                      <a:r>
                        <a:rPr lang="pl-PL" sz="1000" dirty="0" err="1">
                          <a:effectLst/>
                        </a:rPr>
                        <a:t>oxycoccos</a:t>
                      </a:r>
                      <a:r>
                        <a:rPr lang="pl-PL" sz="1000" dirty="0">
                          <a:effectLst/>
                        </a:rPr>
                        <a:t>, rosiczka okrągłolistna </a:t>
                      </a:r>
                      <a:r>
                        <a:rPr lang="pl-PL" sz="1000" dirty="0" err="1">
                          <a:effectLst/>
                        </a:rPr>
                        <a:t>Drosera</a:t>
                      </a:r>
                      <a:r>
                        <a:rPr lang="pl-PL" sz="1000" dirty="0">
                          <a:effectLst/>
                        </a:rPr>
                        <a:t> </a:t>
                      </a:r>
                      <a:r>
                        <a:rPr lang="pl-PL" sz="1000" dirty="0" err="1">
                          <a:effectLst/>
                        </a:rPr>
                        <a:t>rotundifolia</a:t>
                      </a:r>
                      <a:r>
                        <a:rPr lang="pl-PL" sz="1000" dirty="0">
                          <a:effectLst/>
                        </a:rPr>
                        <a:t>, modrzewnica pospolita Andromeda </a:t>
                      </a:r>
                      <a:r>
                        <a:rPr lang="pl-PL" sz="1000" dirty="0" err="1">
                          <a:effectLst/>
                        </a:rPr>
                        <a:t>polifolia</a:t>
                      </a:r>
                      <a:r>
                        <a:rPr lang="pl-PL" sz="1000" dirty="0">
                          <a:effectLst/>
                        </a:rPr>
                        <a:t>, bagno zwyczajne </a:t>
                      </a:r>
                      <a:r>
                        <a:rPr lang="pl-PL" sz="1000" dirty="0" err="1">
                          <a:effectLst/>
                        </a:rPr>
                        <a:t>Ledum</a:t>
                      </a:r>
                      <a:r>
                        <a:rPr lang="pl-PL" sz="1000" dirty="0">
                          <a:effectLst/>
                        </a:rPr>
                        <a:t> </a:t>
                      </a:r>
                      <a:r>
                        <a:rPr lang="pl-PL" sz="1000" dirty="0" err="1">
                          <a:effectLst/>
                        </a:rPr>
                        <a:t>palustre</a:t>
                      </a:r>
                      <a:r>
                        <a:rPr lang="pl-PL" sz="1000" dirty="0">
                          <a:effectLst/>
                        </a:rPr>
                        <a:t>(bardzo rzadko), bagnica torfowa </a:t>
                      </a:r>
                      <a:r>
                        <a:rPr lang="pl-PL" sz="1000" dirty="0" err="1">
                          <a:effectLst/>
                        </a:rPr>
                        <a:t>Scheuchzeria</a:t>
                      </a:r>
                      <a:r>
                        <a:rPr lang="pl-PL" sz="1000" dirty="0">
                          <a:effectLst/>
                        </a:rPr>
                        <a:t> </a:t>
                      </a:r>
                      <a:r>
                        <a:rPr lang="pl-PL" sz="1000" dirty="0" err="1">
                          <a:effectLst/>
                        </a:rPr>
                        <a:t>palustris</a:t>
                      </a:r>
                      <a:r>
                        <a:rPr lang="pl-PL" sz="1000" dirty="0">
                          <a:effectLst/>
                        </a:rPr>
                        <a:t>.</a:t>
                      </a:r>
                      <a:endParaRPr lang="pl-PL" sz="1000" dirty="0">
                        <a:effectLst/>
                        <a:latin typeface="Times New Roman" panose="02020603050405020304" pitchFamily="18" charset="0"/>
                        <a:ea typeface="Times New Roman" panose="02020603050405020304" pitchFamily="18" charset="0"/>
                      </a:endParaRPr>
                    </a:p>
                  </a:txBody>
                  <a:tcPr marL="38092" marR="38092" marT="0" marB="0"/>
                </a:tc>
              </a:tr>
              <a:tr h="135172">
                <a:tc>
                  <a:txBody>
                    <a:bodyPr/>
                    <a:lstStyle/>
                    <a:p>
                      <a:pPr marL="46990" marR="86360" algn="ctr" hangingPunct="0">
                        <a:lnSpc>
                          <a:spcPct val="115000"/>
                        </a:lnSpc>
                        <a:spcBef>
                          <a:spcPts val="600"/>
                        </a:spcBef>
                        <a:spcAft>
                          <a:spcPts val="600"/>
                        </a:spcAft>
                      </a:pPr>
                      <a:r>
                        <a:rPr lang="pl-PL" sz="1000">
                          <a:effectLst/>
                        </a:rPr>
                        <a:t>Położenie</a:t>
                      </a:r>
                      <a:endParaRPr lang="pl-PL" sz="1000">
                        <a:effectLst/>
                        <a:latin typeface="Times New Roman" panose="02020603050405020304" pitchFamily="18" charset="0"/>
                        <a:ea typeface="Times New Roman" panose="02020603050405020304" pitchFamily="18" charset="0"/>
                      </a:endParaRPr>
                    </a:p>
                  </a:txBody>
                  <a:tcPr marL="38092" marR="38092" marT="0" marB="0"/>
                </a:tc>
                <a:tc>
                  <a:txBody>
                    <a:bodyPr/>
                    <a:lstStyle/>
                    <a:p>
                      <a:pPr marL="46990" marR="86360" algn="just" hangingPunct="0">
                        <a:lnSpc>
                          <a:spcPct val="115000"/>
                        </a:lnSpc>
                        <a:spcBef>
                          <a:spcPts val="600"/>
                        </a:spcBef>
                        <a:spcAft>
                          <a:spcPts val="600"/>
                        </a:spcAft>
                      </a:pPr>
                      <a:r>
                        <a:rPr lang="pl-PL" sz="1000">
                          <a:effectLst/>
                        </a:rPr>
                        <a:t>Podbrzezie: na N od osady; Nadl. Trzebież oddz. 435d,f, 436h, 481a</a:t>
                      </a:r>
                      <a:endParaRPr lang="pl-PL" sz="1000">
                        <a:effectLst/>
                        <a:latin typeface="Times New Roman" panose="02020603050405020304" pitchFamily="18" charset="0"/>
                        <a:ea typeface="Times New Roman" panose="02020603050405020304" pitchFamily="18" charset="0"/>
                      </a:endParaRPr>
                    </a:p>
                  </a:txBody>
                  <a:tcPr marL="38092" marR="38092" marT="0" marB="0"/>
                </a:tc>
              </a:tr>
              <a:tr h="946201">
                <a:tc>
                  <a:txBody>
                    <a:bodyPr/>
                    <a:lstStyle/>
                    <a:p>
                      <a:pPr marL="46990" marR="86360" algn="ctr" hangingPunct="0">
                        <a:lnSpc>
                          <a:spcPct val="115000"/>
                        </a:lnSpc>
                        <a:spcBef>
                          <a:spcPts val="600"/>
                        </a:spcBef>
                        <a:spcAft>
                          <a:spcPts val="600"/>
                        </a:spcAft>
                      </a:pPr>
                      <a:r>
                        <a:rPr lang="pl-PL" sz="1000">
                          <a:effectLst/>
                        </a:rPr>
                        <a:t>Zagrożenia</a:t>
                      </a:r>
                      <a:endParaRPr lang="pl-PL" sz="1000">
                        <a:effectLst/>
                        <a:latin typeface="Times New Roman" panose="02020603050405020304" pitchFamily="18" charset="0"/>
                        <a:ea typeface="Times New Roman" panose="02020603050405020304" pitchFamily="18" charset="0"/>
                      </a:endParaRPr>
                    </a:p>
                  </a:txBody>
                  <a:tcPr marL="38092" marR="38092" marT="0" marB="0"/>
                </a:tc>
                <a:tc>
                  <a:txBody>
                    <a:bodyPr/>
                    <a:lstStyle/>
                    <a:p>
                      <a:pPr marL="46990" marR="86360" algn="just" hangingPunct="0">
                        <a:lnSpc>
                          <a:spcPct val="115000"/>
                        </a:lnSpc>
                        <a:spcBef>
                          <a:spcPts val="600"/>
                        </a:spcBef>
                        <a:spcAft>
                          <a:spcPts val="600"/>
                        </a:spcAft>
                      </a:pPr>
                      <a:r>
                        <a:rPr lang="pl-PL" sz="1000">
                          <a:effectLst/>
                        </a:rPr>
                        <a:t>Mokradło bezodpływowe bez bezpośrednich zagrożeń (w przeszłości podejmowano próby jego odwodnienia o czym świadczą pozostałości rowów). Zmiany klimatu mogą skutkować pogarszaniem warunków wodnych i przyśpieszeniem sukcesji leśnej na mszarze. Na zmiany sukcesyjne (ekspansję trzęślicy, situ rozpierzchłego i brzóz) wpływać może także dopływ biogenów wraz z zanieczyszczeniem opadów związkami azotu. Potencjalnym zagrożeniem jest też dopływ biogenów w przypadku wykonania zrębu zupełnego w sąsiedztwie torfowiska.</a:t>
                      </a:r>
                      <a:endParaRPr lang="pl-PL" sz="1000">
                        <a:effectLst/>
                        <a:latin typeface="Times New Roman" panose="02020603050405020304" pitchFamily="18" charset="0"/>
                        <a:ea typeface="Times New Roman" panose="02020603050405020304" pitchFamily="18" charset="0"/>
                      </a:endParaRPr>
                    </a:p>
                  </a:txBody>
                  <a:tcPr marL="38092" marR="38092" marT="0" marB="0"/>
                </a:tc>
              </a:tr>
              <a:tr h="811030">
                <a:tc>
                  <a:txBody>
                    <a:bodyPr/>
                    <a:lstStyle/>
                    <a:p>
                      <a:pPr marL="46990" marR="86360" algn="ctr" hangingPunct="0">
                        <a:lnSpc>
                          <a:spcPct val="115000"/>
                        </a:lnSpc>
                        <a:spcBef>
                          <a:spcPts val="600"/>
                        </a:spcBef>
                        <a:spcAft>
                          <a:spcPts val="0"/>
                        </a:spcAft>
                      </a:pPr>
                      <a:r>
                        <a:rPr lang="pl-PL" sz="1000">
                          <a:effectLst/>
                        </a:rPr>
                        <a:t>Wskazania konserwatorskie </a:t>
                      </a:r>
                    </a:p>
                    <a:p>
                      <a:pPr marL="46990" marR="86360" algn="ctr" hangingPunct="0">
                        <a:lnSpc>
                          <a:spcPct val="115000"/>
                        </a:lnSpc>
                        <a:spcBef>
                          <a:spcPts val="600"/>
                        </a:spcBef>
                        <a:spcAft>
                          <a:spcPts val="600"/>
                        </a:spcAft>
                      </a:pPr>
                      <a:r>
                        <a:rPr lang="pl-PL" sz="1000">
                          <a:effectLst/>
                        </a:rPr>
                        <a:t>i planistyczne</a:t>
                      </a:r>
                      <a:endParaRPr lang="pl-PL" sz="1000">
                        <a:effectLst/>
                        <a:latin typeface="Times New Roman" panose="02020603050405020304" pitchFamily="18" charset="0"/>
                        <a:ea typeface="Times New Roman" panose="02020603050405020304" pitchFamily="18" charset="0"/>
                      </a:endParaRPr>
                    </a:p>
                  </a:txBody>
                  <a:tcPr marL="38092" marR="38092" marT="0" marB="0"/>
                </a:tc>
                <a:tc>
                  <a:txBody>
                    <a:bodyPr/>
                    <a:lstStyle/>
                    <a:p>
                      <a:pPr marL="46990" marR="86360" algn="just" hangingPunct="0">
                        <a:lnSpc>
                          <a:spcPct val="115000"/>
                        </a:lnSpc>
                        <a:spcBef>
                          <a:spcPts val="600"/>
                        </a:spcBef>
                        <a:spcAft>
                          <a:spcPts val="0"/>
                        </a:spcAft>
                      </a:pPr>
                      <a:r>
                        <a:rPr lang="pl-PL" sz="1000" dirty="0">
                          <a:effectLst/>
                        </a:rPr>
                        <a:t>Objąć ochroną prawną, zachować trwale drzewa i krzewy rosnące w lesie bagiennym dookoła mszaru. Nie wprowadzać gatunków obcych, nie zmieniać stosunków wodnych, nie wykonywać zrębów zupełnych w pasie przyległym do mokradła. Ze względu na zaawansowanie sukcesji leśnej na mszarze rekomendowane jest rozrzedzenie sosen w celu poprawy warunków świetlnych i zachowania gatunków mszarnych (poszerzenie luk, zmniejszenie zwarcia) – zabieg wykonać zimą. Zakaz eksploatacji torfu.</a:t>
                      </a:r>
                      <a:endParaRPr lang="pl-PL" sz="1000" dirty="0">
                        <a:effectLst/>
                        <a:latin typeface="Times New Roman" panose="02020603050405020304" pitchFamily="18" charset="0"/>
                        <a:ea typeface="Times New Roman" panose="02020603050405020304" pitchFamily="18" charset="0"/>
                      </a:endParaRPr>
                    </a:p>
                  </a:txBody>
                  <a:tcPr marL="38092" marR="38092" marT="0" marB="0"/>
                </a:tc>
              </a:tr>
            </a:tbl>
          </a:graphicData>
        </a:graphic>
      </p:graphicFrame>
    </p:spTree>
    <p:extLst>
      <p:ext uri="{BB962C8B-B14F-4D97-AF65-F5344CB8AC3E}">
        <p14:creationId xmlns:p14="http://schemas.microsoft.com/office/powerpoint/2010/main" val="24139852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graphicFrame>
        <p:nvGraphicFramePr>
          <p:cNvPr id="8" name="Tabela 7"/>
          <p:cNvGraphicFramePr>
            <a:graphicFrameLocks noGrp="1"/>
          </p:cNvGraphicFramePr>
          <p:nvPr>
            <p:extLst>
              <p:ext uri="{D42A27DB-BD31-4B8C-83A1-F6EECF244321}">
                <p14:modId xmlns:p14="http://schemas.microsoft.com/office/powerpoint/2010/main" val="2406107606"/>
              </p:ext>
            </p:extLst>
          </p:nvPr>
        </p:nvGraphicFramePr>
        <p:xfrm>
          <a:off x="718977" y="1628800"/>
          <a:ext cx="7704856" cy="4978956"/>
        </p:xfrm>
        <a:graphic>
          <a:graphicData uri="http://schemas.openxmlformats.org/drawingml/2006/table">
            <a:tbl>
              <a:tblPr>
                <a:tableStyleId>{5C22544A-7EE6-4342-B048-85BDC9FD1C3A}</a:tableStyleId>
              </a:tblPr>
              <a:tblGrid>
                <a:gridCol w="1685862"/>
                <a:gridCol w="6018994"/>
              </a:tblGrid>
              <a:tr h="235425">
                <a:tc>
                  <a:txBody>
                    <a:bodyPr/>
                    <a:lstStyle/>
                    <a:p>
                      <a:pPr marL="46990" marR="86360" algn="ctr" hangingPunct="0">
                        <a:lnSpc>
                          <a:spcPct val="115000"/>
                        </a:lnSpc>
                        <a:spcBef>
                          <a:spcPts val="600"/>
                        </a:spcBef>
                        <a:spcAft>
                          <a:spcPts val="600"/>
                        </a:spcAft>
                      </a:pPr>
                      <a:r>
                        <a:rPr lang="pl-PL" sz="900" dirty="0">
                          <a:effectLst/>
                        </a:rPr>
                        <a:t>Forma ochrony</a:t>
                      </a:r>
                      <a:endParaRPr lang="pl-PL" sz="900" dirty="0">
                        <a:effectLst/>
                        <a:latin typeface="Times New Roman" panose="02020603050405020304" pitchFamily="18" charset="0"/>
                        <a:ea typeface="Times New Roman" panose="02020603050405020304" pitchFamily="18" charset="0"/>
                      </a:endParaRPr>
                    </a:p>
                  </a:txBody>
                  <a:tcPr marL="33172" marR="33172" marT="0" marB="0"/>
                </a:tc>
                <a:tc>
                  <a:txBody>
                    <a:bodyPr/>
                    <a:lstStyle/>
                    <a:p>
                      <a:pPr marL="46990" marR="86360" algn="ctr" hangingPunct="0">
                        <a:lnSpc>
                          <a:spcPct val="115000"/>
                        </a:lnSpc>
                        <a:spcBef>
                          <a:spcPts val="600"/>
                        </a:spcBef>
                        <a:spcAft>
                          <a:spcPts val="600"/>
                        </a:spcAft>
                      </a:pPr>
                      <a:r>
                        <a:rPr lang="pl-PL" sz="900">
                          <a:effectLst/>
                        </a:rPr>
                        <a:t>Proponowany użytek ekologiczny </a:t>
                      </a:r>
                      <a:br>
                        <a:rPr lang="pl-PL" sz="900">
                          <a:effectLst/>
                        </a:rPr>
                      </a:br>
                      <a:r>
                        <a:rPr lang="pl-PL" sz="900">
                          <a:effectLst/>
                        </a:rPr>
                        <a:t>„Piaszczynkowe Mokradła </a:t>
                      </a:r>
                      <a:endParaRPr lang="pl-PL" sz="900">
                        <a:effectLst/>
                        <a:latin typeface="Times New Roman" panose="02020603050405020304" pitchFamily="18" charset="0"/>
                        <a:ea typeface="Times New Roman" panose="02020603050405020304" pitchFamily="18" charset="0"/>
                      </a:endParaRPr>
                    </a:p>
                  </a:txBody>
                  <a:tcPr marL="33172" marR="33172" marT="0" marB="0"/>
                </a:tc>
              </a:tr>
              <a:tr h="117713">
                <a:tc>
                  <a:txBody>
                    <a:bodyPr/>
                    <a:lstStyle/>
                    <a:p>
                      <a:pPr marL="46990" marR="86360" algn="ctr" hangingPunct="0">
                        <a:lnSpc>
                          <a:spcPct val="115000"/>
                        </a:lnSpc>
                        <a:spcBef>
                          <a:spcPts val="600"/>
                        </a:spcBef>
                        <a:spcAft>
                          <a:spcPts val="600"/>
                        </a:spcAft>
                      </a:pPr>
                      <a:r>
                        <a:rPr lang="pl-PL" sz="900">
                          <a:effectLst/>
                        </a:rPr>
                        <a:t>Powierzchnia</a:t>
                      </a:r>
                      <a:endParaRPr lang="pl-PL" sz="900">
                        <a:effectLst/>
                        <a:latin typeface="Times New Roman" panose="02020603050405020304" pitchFamily="18" charset="0"/>
                        <a:ea typeface="Times New Roman" panose="02020603050405020304" pitchFamily="18" charset="0"/>
                      </a:endParaRPr>
                    </a:p>
                  </a:txBody>
                  <a:tcPr marL="33172" marR="33172" marT="0" marB="0"/>
                </a:tc>
                <a:tc>
                  <a:txBody>
                    <a:bodyPr/>
                    <a:lstStyle/>
                    <a:p>
                      <a:pPr marL="46990" marR="86360" algn="ctr" hangingPunct="0">
                        <a:lnSpc>
                          <a:spcPct val="115000"/>
                        </a:lnSpc>
                        <a:spcBef>
                          <a:spcPts val="600"/>
                        </a:spcBef>
                        <a:spcAft>
                          <a:spcPts val="600"/>
                        </a:spcAft>
                      </a:pPr>
                      <a:r>
                        <a:rPr lang="pl-PL" sz="900">
                          <a:effectLst/>
                        </a:rPr>
                        <a:t>Ok. 18,1 ha</a:t>
                      </a:r>
                      <a:endParaRPr lang="pl-PL" sz="900">
                        <a:effectLst/>
                        <a:latin typeface="Times New Roman" panose="02020603050405020304" pitchFamily="18" charset="0"/>
                        <a:ea typeface="Times New Roman" panose="02020603050405020304" pitchFamily="18" charset="0"/>
                      </a:endParaRPr>
                    </a:p>
                  </a:txBody>
                  <a:tcPr marL="33172" marR="33172" marT="0" marB="0"/>
                </a:tc>
              </a:tr>
              <a:tr h="235425">
                <a:tc>
                  <a:txBody>
                    <a:bodyPr/>
                    <a:lstStyle/>
                    <a:p>
                      <a:pPr marL="46990" marR="86360" algn="ctr" hangingPunct="0">
                        <a:lnSpc>
                          <a:spcPct val="115000"/>
                        </a:lnSpc>
                        <a:spcBef>
                          <a:spcPts val="600"/>
                        </a:spcBef>
                        <a:spcAft>
                          <a:spcPts val="600"/>
                        </a:spcAft>
                      </a:pPr>
                      <a:r>
                        <a:rPr lang="pl-PL" sz="900">
                          <a:effectLst/>
                        </a:rPr>
                        <a:t>Cel ochrony</a:t>
                      </a:r>
                      <a:endParaRPr lang="pl-PL" sz="900">
                        <a:effectLst/>
                        <a:latin typeface="Times New Roman" panose="02020603050405020304" pitchFamily="18" charset="0"/>
                        <a:ea typeface="Times New Roman" panose="02020603050405020304" pitchFamily="18" charset="0"/>
                      </a:endParaRPr>
                    </a:p>
                  </a:txBody>
                  <a:tcPr marL="33172" marR="33172" marT="0" marB="0"/>
                </a:tc>
                <a:tc>
                  <a:txBody>
                    <a:bodyPr/>
                    <a:lstStyle/>
                    <a:p>
                      <a:pPr marL="46990" marR="86360" algn="just" hangingPunct="0">
                        <a:lnSpc>
                          <a:spcPct val="115000"/>
                        </a:lnSpc>
                        <a:spcBef>
                          <a:spcPts val="600"/>
                        </a:spcBef>
                        <a:spcAft>
                          <a:spcPts val="600"/>
                        </a:spcAft>
                      </a:pPr>
                      <a:r>
                        <a:rPr lang="pl-PL" sz="900">
                          <a:effectLst/>
                        </a:rPr>
                        <a:t>Ochrona lądowaciejącego jeziorka dystroficznego z otaczającymi je mszarami ze stanowiskami rzadkich i chronionych gatunków roślin. </a:t>
                      </a:r>
                      <a:endParaRPr lang="pl-PL" sz="900">
                        <a:effectLst/>
                        <a:latin typeface="Times New Roman" panose="02020603050405020304" pitchFamily="18" charset="0"/>
                        <a:ea typeface="Times New Roman" panose="02020603050405020304" pitchFamily="18" charset="0"/>
                      </a:endParaRPr>
                    </a:p>
                  </a:txBody>
                  <a:tcPr marL="33172" marR="33172" marT="0" marB="0"/>
                </a:tc>
              </a:tr>
              <a:tr h="2703408">
                <a:tc>
                  <a:txBody>
                    <a:bodyPr/>
                    <a:lstStyle/>
                    <a:p>
                      <a:pPr marL="46990" marR="86360" algn="ctr" hangingPunct="0">
                        <a:lnSpc>
                          <a:spcPct val="115000"/>
                        </a:lnSpc>
                        <a:spcBef>
                          <a:spcPts val="600"/>
                        </a:spcBef>
                        <a:spcAft>
                          <a:spcPts val="600"/>
                        </a:spcAft>
                      </a:pPr>
                      <a:r>
                        <a:rPr lang="pl-PL" sz="900">
                          <a:effectLst/>
                        </a:rPr>
                        <a:t>Charakterystyka przyrodnicza obiektu</a:t>
                      </a:r>
                      <a:endParaRPr lang="pl-PL" sz="900">
                        <a:effectLst/>
                        <a:latin typeface="Times New Roman" panose="02020603050405020304" pitchFamily="18" charset="0"/>
                        <a:ea typeface="Times New Roman" panose="02020603050405020304" pitchFamily="18" charset="0"/>
                      </a:endParaRPr>
                    </a:p>
                  </a:txBody>
                  <a:tcPr marL="33172" marR="33172" marT="0" marB="0"/>
                </a:tc>
                <a:tc>
                  <a:txBody>
                    <a:bodyPr/>
                    <a:lstStyle/>
                    <a:p>
                      <a:pPr marL="36195" marR="71755" algn="just">
                        <a:lnSpc>
                          <a:spcPct val="115000"/>
                        </a:lnSpc>
                        <a:spcBef>
                          <a:spcPts val="600"/>
                        </a:spcBef>
                        <a:spcAft>
                          <a:spcPts val="0"/>
                        </a:spcAft>
                      </a:pPr>
                      <a:r>
                        <a:rPr lang="pl-PL" sz="900" dirty="0">
                          <a:effectLst/>
                        </a:rPr>
                        <a:t>Dawniej zbiornik o kilkukrotnie większej powierzchni niż obecnie (na wschód od współczesnej misy zbiornika znajdują się pale po starym, długim pomoście drewnianym, obecnie nie </a:t>
                      </a:r>
                      <a:r>
                        <a:rPr lang="pl-PL" sz="900" dirty="0" err="1">
                          <a:effectLst/>
                        </a:rPr>
                        <a:t>sięgającelustra</a:t>
                      </a:r>
                      <a:r>
                        <a:rPr lang="pl-PL" sz="900" dirty="0">
                          <a:effectLst/>
                        </a:rPr>
                        <a:t> wody). </a:t>
                      </a:r>
                    </a:p>
                    <a:p>
                      <a:pPr marL="36195" marR="71755" algn="just">
                        <a:lnSpc>
                          <a:spcPct val="115000"/>
                        </a:lnSpc>
                        <a:spcAft>
                          <a:spcPts val="0"/>
                        </a:spcAft>
                      </a:pPr>
                      <a:r>
                        <a:rPr lang="pl-PL" sz="900" dirty="0">
                          <a:effectLst/>
                        </a:rPr>
                        <a:t>W stanowiącym pozostałość po jeziorze płytkim zbiorniku rosną grzybienie białe </a:t>
                      </a:r>
                      <a:r>
                        <a:rPr lang="pl-PL" sz="900" dirty="0" err="1">
                          <a:effectLst/>
                        </a:rPr>
                        <a:t>Nymphaea</a:t>
                      </a:r>
                      <a:r>
                        <a:rPr lang="pl-PL" sz="900" dirty="0">
                          <a:effectLst/>
                        </a:rPr>
                        <a:t> alba. W strefie brzegowej przerywane i wąskie płaty szuwarów pałki szerokolistnej </a:t>
                      </a:r>
                      <a:r>
                        <a:rPr lang="pl-PL" sz="900" dirty="0" err="1">
                          <a:effectLst/>
                        </a:rPr>
                        <a:t>Typha</a:t>
                      </a:r>
                      <a:r>
                        <a:rPr lang="pl-PL" sz="900" dirty="0">
                          <a:effectLst/>
                        </a:rPr>
                        <a:t> </a:t>
                      </a:r>
                      <a:r>
                        <a:rPr lang="pl-PL" sz="900" dirty="0" err="1">
                          <a:effectLst/>
                        </a:rPr>
                        <a:t>latifolia</a:t>
                      </a:r>
                      <a:r>
                        <a:rPr lang="pl-PL" sz="900" dirty="0">
                          <a:effectLst/>
                        </a:rPr>
                        <a:t> i trzciny pospolitej </a:t>
                      </a:r>
                      <a:r>
                        <a:rPr lang="pl-PL" sz="900" dirty="0" err="1">
                          <a:effectLst/>
                        </a:rPr>
                        <a:t>Phragmites</a:t>
                      </a:r>
                      <a:r>
                        <a:rPr lang="pl-PL" sz="900" dirty="0">
                          <a:effectLst/>
                        </a:rPr>
                        <a:t> </a:t>
                      </a:r>
                      <a:r>
                        <a:rPr lang="pl-PL" sz="900" dirty="0" err="1">
                          <a:effectLst/>
                        </a:rPr>
                        <a:t>australis</a:t>
                      </a:r>
                      <a:r>
                        <a:rPr lang="pl-PL" sz="900" dirty="0">
                          <a:effectLst/>
                        </a:rPr>
                        <a:t>. Wokół lustra wody dominują zbiorowiska     z trzęślicą </a:t>
                      </a:r>
                      <a:r>
                        <a:rPr lang="pl-PL" sz="900" dirty="0" err="1">
                          <a:effectLst/>
                        </a:rPr>
                        <a:t>modrąMolinia</a:t>
                      </a:r>
                      <a:r>
                        <a:rPr lang="pl-PL" sz="900" dirty="0">
                          <a:effectLst/>
                        </a:rPr>
                        <a:t> </a:t>
                      </a:r>
                      <a:r>
                        <a:rPr lang="pl-PL" sz="900" dirty="0" err="1">
                          <a:effectLst/>
                        </a:rPr>
                        <a:t>caerulea</a:t>
                      </a:r>
                      <a:r>
                        <a:rPr lang="pl-PL" sz="900" dirty="0">
                          <a:effectLst/>
                        </a:rPr>
                        <a:t>, na mniejszych powierzchniach z sitem </a:t>
                      </a:r>
                      <a:r>
                        <a:rPr lang="pl-PL" sz="900" dirty="0" err="1">
                          <a:effectLst/>
                        </a:rPr>
                        <a:t>rozpierzchłymJuncus</a:t>
                      </a:r>
                      <a:r>
                        <a:rPr lang="pl-PL" sz="900" dirty="0">
                          <a:effectLst/>
                        </a:rPr>
                        <a:t> </a:t>
                      </a:r>
                      <a:r>
                        <a:rPr lang="pl-PL" sz="900" dirty="0" err="1">
                          <a:effectLst/>
                        </a:rPr>
                        <a:t>effusus</a:t>
                      </a:r>
                      <a:r>
                        <a:rPr lang="pl-PL" sz="900" dirty="0">
                          <a:effectLst/>
                        </a:rPr>
                        <a:t> i mietlicą </a:t>
                      </a:r>
                      <a:r>
                        <a:rPr lang="pl-PL" sz="900" dirty="0" err="1">
                          <a:effectLst/>
                        </a:rPr>
                        <a:t>psiąAgrostis</a:t>
                      </a:r>
                      <a:r>
                        <a:rPr lang="pl-PL" sz="900" dirty="0">
                          <a:effectLst/>
                        </a:rPr>
                        <a:t> </a:t>
                      </a:r>
                      <a:r>
                        <a:rPr lang="pl-PL" sz="900" dirty="0" err="1">
                          <a:effectLst/>
                        </a:rPr>
                        <a:t>canina</a:t>
                      </a:r>
                      <a:r>
                        <a:rPr lang="pl-PL" sz="900" dirty="0">
                          <a:effectLst/>
                        </a:rPr>
                        <a:t>, z turzycą </a:t>
                      </a:r>
                      <a:r>
                        <a:rPr lang="pl-PL" sz="900" dirty="0" err="1">
                          <a:effectLst/>
                        </a:rPr>
                        <a:t>nitkowatąCarex</a:t>
                      </a:r>
                      <a:r>
                        <a:rPr lang="pl-PL" sz="900" dirty="0">
                          <a:effectLst/>
                        </a:rPr>
                        <a:t> </a:t>
                      </a:r>
                      <a:r>
                        <a:rPr lang="pl-PL" sz="900" dirty="0" err="1">
                          <a:effectLst/>
                        </a:rPr>
                        <a:t>lasiocarpa</a:t>
                      </a:r>
                      <a:r>
                        <a:rPr lang="pl-PL" sz="900" dirty="0">
                          <a:effectLst/>
                        </a:rPr>
                        <a:t>. Miejscami dobrze wykształcają się mszary z dominacją turzycy </a:t>
                      </a:r>
                      <a:r>
                        <a:rPr lang="pl-PL" sz="900" dirty="0" err="1">
                          <a:effectLst/>
                        </a:rPr>
                        <a:t>dzióbkowatejCarex</a:t>
                      </a:r>
                      <a:r>
                        <a:rPr lang="pl-PL" sz="900" dirty="0">
                          <a:effectLst/>
                        </a:rPr>
                        <a:t> </a:t>
                      </a:r>
                      <a:r>
                        <a:rPr lang="pl-PL" sz="900" dirty="0" err="1">
                          <a:effectLst/>
                        </a:rPr>
                        <a:t>rostratai</a:t>
                      </a:r>
                      <a:r>
                        <a:rPr lang="pl-PL" sz="900" dirty="0">
                          <a:effectLst/>
                        </a:rPr>
                        <a:t> żurawiną </a:t>
                      </a:r>
                      <a:r>
                        <a:rPr lang="pl-PL" sz="900" dirty="0" err="1">
                          <a:effectLst/>
                        </a:rPr>
                        <a:t>błotnąVaccinium</a:t>
                      </a:r>
                      <a:r>
                        <a:rPr lang="pl-PL" sz="900" dirty="0">
                          <a:effectLst/>
                        </a:rPr>
                        <a:t> </a:t>
                      </a:r>
                      <a:r>
                        <a:rPr lang="pl-PL" sz="900" dirty="0" err="1">
                          <a:effectLst/>
                        </a:rPr>
                        <a:t>oxycoccos</a:t>
                      </a:r>
                      <a:r>
                        <a:rPr lang="pl-PL" sz="900" dirty="0">
                          <a:effectLst/>
                        </a:rPr>
                        <a:t>. W zbiorowiskach tych rosną </a:t>
                      </a:r>
                      <a:r>
                        <a:rPr lang="pl-PL" sz="900" dirty="0" err="1">
                          <a:effectLst/>
                        </a:rPr>
                        <a:t>m.in.:czermień</a:t>
                      </a:r>
                      <a:r>
                        <a:rPr lang="pl-PL" sz="900" dirty="0">
                          <a:effectLst/>
                        </a:rPr>
                        <a:t> </a:t>
                      </a:r>
                      <a:r>
                        <a:rPr lang="pl-PL" sz="900" dirty="0" err="1">
                          <a:effectLst/>
                        </a:rPr>
                        <a:t>błotnaCalla</a:t>
                      </a:r>
                      <a:r>
                        <a:rPr lang="pl-PL" sz="900" dirty="0">
                          <a:effectLst/>
                        </a:rPr>
                        <a:t> </a:t>
                      </a:r>
                      <a:r>
                        <a:rPr lang="pl-PL" sz="900" dirty="0" err="1">
                          <a:effectLst/>
                        </a:rPr>
                        <a:t>palustris</a:t>
                      </a:r>
                      <a:r>
                        <a:rPr lang="pl-PL" sz="900" dirty="0">
                          <a:effectLst/>
                        </a:rPr>
                        <a:t>, gorysz błotny </a:t>
                      </a:r>
                      <a:r>
                        <a:rPr lang="pl-PL" sz="900" dirty="0" err="1">
                          <a:effectLst/>
                        </a:rPr>
                        <a:t>Peucedanum</a:t>
                      </a:r>
                      <a:r>
                        <a:rPr lang="pl-PL" sz="900" dirty="0">
                          <a:effectLst/>
                        </a:rPr>
                        <a:t> </a:t>
                      </a:r>
                      <a:r>
                        <a:rPr lang="pl-PL" sz="900" dirty="0" err="1">
                          <a:effectLst/>
                        </a:rPr>
                        <a:t>palustre</a:t>
                      </a:r>
                      <a:r>
                        <a:rPr lang="pl-PL" sz="900" dirty="0">
                          <a:effectLst/>
                        </a:rPr>
                        <a:t>, turzyca </a:t>
                      </a:r>
                      <a:r>
                        <a:rPr lang="pl-PL" sz="900" dirty="0" err="1">
                          <a:effectLst/>
                        </a:rPr>
                        <a:t>prosowa</a:t>
                      </a:r>
                      <a:r>
                        <a:rPr lang="pl-PL" sz="900" dirty="0">
                          <a:effectLst/>
                        </a:rPr>
                        <a:t> </a:t>
                      </a:r>
                      <a:r>
                        <a:rPr lang="pl-PL" sz="900" dirty="0" err="1">
                          <a:effectLst/>
                        </a:rPr>
                        <a:t>Carex</a:t>
                      </a:r>
                      <a:r>
                        <a:rPr lang="pl-PL" sz="900" dirty="0">
                          <a:effectLst/>
                        </a:rPr>
                        <a:t> </a:t>
                      </a:r>
                      <a:r>
                        <a:rPr lang="pl-PL" sz="900" dirty="0" err="1">
                          <a:effectLst/>
                        </a:rPr>
                        <a:t>paniculata</a:t>
                      </a:r>
                      <a:r>
                        <a:rPr lang="pl-PL" sz="900" dirty="0">
                          <a:effectLst/>
                        </a:rPr>
                        <a:t>, tojeść bukietowa </a:t>
                      </a:r>
                      <a:r>
                        <a:rPr lang="pl-PL" sz="900" dirty="0" err="1">
                          <a:effectLst/>
                        </a:rPr>
                        <a:t>Lysimachia</a:t>
                      </a:r>
                      <a:r>
                        <a:rPr lang="pl-PL" sz="900" dirty="0">
                          <a:effectLst/>
                        </a:rPr>
                        <a:t> </a:t>
                      </a:r>
                      <a:r>
                        <a:rPr lang="pl-PL" sz="900" dirty="0" err="1">
                          <a:effectLst/>
                        </a:rPr>
                        <a:t>thyrsiflora</a:t>
                      </a:r>
                      <a:r>
                        <a:rPr lang="pl-PL" sz="900" dirty="0">
                          <a:effectLst/>
                        </a:rPr>
                        <a:t>, turzyca siwa </a:t>
                      </a:r>
                      <a:r>
                        <a:rPr lang="pl-PL" sz="900" dirty="0" err="1">
                          <a:effectLst/>
                        </a:rPr>
                        <a:t>Carex</a:t>
                      </a:r>
                      <a:r>
                        <a:rPr lang="pl-PL" sz="900" dirty="0">
                          <a:effectLst/>
                        </a:rPr>
                        <a:t> </a:t>
                      </a:r>
                      <a:r>
                        <a:rPr lang="pl-PL" sz="900" dirty="0" err="1">
                          <a:effectLst/>
                        </a:rPr>
                        <a:t>canescens</a:t>
                      </a:r>
                      <a:r>
                        <a:rPr lang="pl-PL" sz="900" dirty="0">
                          <a:effectLst/>
                        </a:rPr>
                        <a:t>, bobrek trójlistkowy </a:t>
                      </a:r>
                      <a:r>
                        <a:rPr lang="pl-PL" sz="900" dirty="0" err="1">
                          <a:effectLst/>
                        </a:rPr>
                        <a:t>Menyanthes</a:t>
                      </a:r>
                      <a:r>
                        <a:rPr lang="pl-PL" sz="900" dirty="0">
                          <a:effectLst/>
                        </a:rPr>
                        <a:t> </a:t>
                      </a:r>
                      <a:r>
                        <a:rPr lang="pl-PL" sz="900" dirty="0" err="1">
                          <a:effectLst/>
                        </a:rPr>
                        <a:t>trifoliata</a:t>
                      </a:r>
                      <a:r>
                        <a:rPr lang="pl-PL" sz="900" dirty="0">
                          <a:effectLst/>
                        </a:rPr>
                        <a:t>, rosiczka okrągłolistna </a:t>
                      </a:r>
                      <a:r>
                        <a:rPr lang="pl-PL" sz="900" dirty="0" err="1">
                          <a:effectLst/>
                        </a:rPr>
                        <a:t>Drosera</a:t>
                      </a:r>
                      <a:r>
                        <a:rPr lang="pl-PL" sz="900" dirty="0">
                          <a:effectLst/>
                        </a:rPr>
                        <a:t> </a:t>
                      </a:r>
                      <a:r>
                        <a:rPr lang="pl-PL" sz="900" dirty="0" err="1">
                          <a:effectLst/>
                        </a:rPr>
                        <a:t>rotundifolia</a:t>
                      </a:r>
                      <a:r>
                        <a:rPr lang="pl-PL" sz="900" dirty="0">
                          <a:effectLst/>
                        </a:rPr>
                        <a:t>, wełnianka wąskolistna </a:t>
                      </a:r>
                      <a:r>
                        <a:rPr lang="pl-PL" sz="900" dirty="0" err="1">
                          <a:effectLst/>
                        </a:rPr>
                        <a:t>Eriophorum</a:t>
                      </a:r>
                      <a:r>
                        <a:rPr lang="pl-PL" sz="900" dirty="0">
                          <a:effectLst/>
                        </a:rPr>
                        <a:t> </a:t>
                      </a:r>
                      <a:r>
                        <a:rPr lang="pl-PL" sz="900" dirty="0" err="1">
                          <a:effectLst/>
                        </a:rPr>
                        <a:t>angustifolium</a:t>
                      </a:r>
                      <a:r>
                        <a:rPr lang="pl-PL" sz="900" dirty="0">
                          <a:effectLst/>
                        </a:rPr>
                        <a:t>, wełnianka pochwowata </a:t>
                      </a:r>
                      <a:r>
                        <a:rPr lang="pl-PL" sz="900" dirty="0" err="1">
                          <a:effectLst/>
                        </a:rPr>
                        <a:t>Eriophorum</a:t>
                      </a:r>
                      <a:r>
                        <a:rPr lang="pl-PL" sz="900" dirty="0">
                          <a:effectLst/>
                        </a:rPr>
                        <a:t> </a:t>
                      </a:r>
                      <a:r>
                        <a:rPr lang="pl-PL" sz="900" dirty="0" err="1">
                          <a:effectLst/>
                        </a:rPr>
                        <a:t>vaginatum</a:t>
                      </a:r>
                      <a:r>
                        <a:rPr lang="pl-PL" sz="900" dirty="0">
                          <a:effectLst/>
                        </a:rPr>
                        <a:t>, modrzewnica pospolita Andromeda </a:t>
                      </a:r>
                      <a:r>
                        <a:rPr lang="pl-PL" sz="900" dirty="0" err="1">
                          <a:effectLst/>
                        </a:rPr>
                        <a:t>polifolia</a:t>
                      </a:r>
                      <a:r>
                        <a:rPr lang="pl-PL" sz="900" dirty="0">
                          <a:effectLst/>
                        </a:rPr>
                        <a:t>(tylko w jednym miejscu, ale rozległy, gęsty płat o powierzchni ok. 20 m</a:t>
                      </a:r>
                      <a:r>
                        <a:rPr lang="pl-PL" sz="900" baseline="30000" dirty="0">
                          <a:effectLst/>
                        </a:rPr>
                        <a:t>2</a:t>
                      </a:r>
                      <a:r>
                        <a:rPr lang="pl-PL" sz="900" dirty="0">
                          <a:effectLst/>
                        </a:rPr>
                        <a:t>), bagno zwyczajne </a:t>
                      </a:r>
                      <a:r>
                        <a:rPr lang="pl-PL" sz="900" dirty="0" err="1">
                          <a:effectLst/>
                        </a:rPr>
                        <a:t>Ledum</a:t>
                      </a:r>
                      <a:r>
                        <a:rPr lang="pl-PL" sz="900" dirty="0">
                          <a:effectLst/>
                        </a:rPr>
                        <a:t> </a:t>
                      </a:r>
                      <a:r>
                        <a:rPr lang="pl-PL" sz="900" dirty="0" err="1">
                          <a:effectLst/>
                        </a:rPr>
                        <a:t>palustre</a:t>
                      </a:r>
                      <a:r>
                        <a:rPr lang="pl-PL" sz="900" dirty="0">
                          <a:effectLst/>
                        </a:rPr>
                        <a:t>(nielicznie). Mszary </a:t>
                      </a:r>
                      <a:r>
                        <a:rPr lang="pl-PL" sz="900" dirty="0" err="1">
                          <a:effectLst/>
                        </a:rPr>
                        <a:t>torfowcowe</a:t>
                      </a:r>
                      <a:r>
                        <a:rPr lang="pl-PL" sz="900" dirty="0">
                          <a:effectLst/>
                        </a:rPr>
                        <a:t> tworzy torfowiec kończysty </a:t>
                      </a:r>
                      <a:r>
                        <a:rPr lang="pl-PL" sz="900" dirty="0" err="1">
                          <a:effectLst/>
                        </a:rPr>
                        <a:t>Sphagnum</a:t>
                      </a:r>
                      <a:r>
                        <a:rPr lang="pl-PL" sz="900" dirty="0">
                          <a:effectLst/>
                        </a:rPr>
                        <a:t> </a:t>
                      </a:r>
                      <a:r>
                        <a:rPr lang="pl-PL" sz="900" dirty="0" err="1">
                          <a:effectLst/>
                        </a:rPr>
                        <a:t>fallax</a:t>
                      </a:r>
                      <a:r>
                        <a:rPr lang="pl-PL" sz="900" dirty="0">
                          <a:effectLst/>
                        </a:rPr>
                        <a:t>.</a:t>
                      </a:r>
                    </a:p>
                    <a:p>
                      <a:pPr marL="36195" marR="71755" algn="just">
                        <a:lnSpc>
                          <a:spcPct val="115000"/>
                        </a:lnSpc>
                        <a:spcAft>
                          <a:spcPts val="0"/>
                        </a:spcAft>
                      </a:pPr>
                      <a:r>
                        <a:rPr lang="pl-PL" sz="900" dirty="0">
                          <a:effectLst/>
                        </a:rPr>
                        <a:t>W dalszym otoczeniu jeziorka dominuje bardzo ubogie gatunkowo zbiorowisko z trzęślicą modrą poprzerastane w różnym stopniu sosną. </a:t>
                      </a:r>
                    </a:p>
                    <a:p>
                      <a:pPr marL="46990" marR="86360" algn="just" hangingPunct="0">
                        <a:lnSpc>
                          <a:spcPct val="115000"/>
                        </a:lnSpc>
                        <a:spcBef>
                          <a:spcPts val="600"/>
                        </a:spcBef>
                        <a:spcAft>
                          <a:spcPts val="0"/>
                        </a:spcAft>
                      </a:pPr>
                      <a:r>
                        <a:rPr lang="pl-PL" sz="900" dirty="0">
                          <a:effectLst/>
                        </a:rPr>
                        <a:t>W 2019 nie odnaleziono podawanej stąd turzycy </a:t>
                      </a:r>
                      <a:r>
                        <a:rPr lang="pl-PL" sz="900" dirty="0" err="1">
                          <a:effectLst/>
                        </a:rPr>
                        <a:t>bagiennejCarex</a:t>
                      </a:r>
                      <a:r>
                        <a:rPr lang="pl-PL" sz="900" dirty="0">
                          <a:effectLst/>
                        </a:rPr>
                        <a:t> </a:t>
                      </a:r>
                      <a:r>
                        <a:rPr lang="pl-PL" sz="900" dirty="0" err="1">
                          <a:effectLst/>
                        </a:rPr>
                        <a:t>limosa</a:t>
                      </a:r>
                      <a:r>
                        <a:rPr lang="pl-PL" sz="900" dirty="0">
                          <a:effectLst/>
                        </a:rPr>
                        <a:t>.</a:t>
                      </a:r>
                    </a:p>
                    <a:p>
                      <a:pPr marL="46990" marR="86360" algn="just" hangingPunct="0">
                        <a:lnSpc>
                          <a:spcPct val="115000"/>
                        </a:lnSpc>
                        <a:spcBef>
                          <a:spcPts val="600"/>
                        </a:spcBef>
                        <a:spcAft>
                          <a:spcPts val="600"/>
                        </a:spcAft>
                      </a:pPr>
                      <a:r>
                        <a:rPr lang="pl-PL" sz="900" dirty="0">
                          <a:effectLst/>
                        </a:rPr>
                        <a:t>Miejsce rozrodu płazów – ropucha szara Bufo </a:t>
                      </a:r>
                      <a:r>
                        <a:rPr lang="pl-PL" sz="900" dirty="0" err="1">
                          <a:effectLst/>
                        </a:rPr>
                        <a:t>bufo</a:t>
                      </a:r>
                      <a:r>
                        <a:rPr lang="pl-PL" sz="900" dirty="0">
                          <a:effectLst/>
                        </a:rPr>
                        <a:t>, żaby zielone Rana </a:t>
                      </a:r>
                      <a:r>
                        <a:rPr lang="pl-PL" sz="900" dirty="0" err="1">
                          <a:effectLst/>
                        </a:rPr>
                        <a:t>esculenta</a:t>
                      </a:r>
                      <a:r>
                        <a:rPr lang="pl-PL" sz="900" dirty="0">
                          <a:effectLst/>
                        </a:rPr>
                        <a:t> </a:t>
                      </a:r>
                      <a:r>
                        <a:rPr lang="pl-PL" sz="900" dirty="0" err="1" smtClean="0">
                          <a:effectLst/>
                        </a:rPr>
                        <a:t>complex</a:t>
                      </a:r>
                      <a:r>
                        <a:rPr lang="pl-PL" sz="900" dirty="0" smtClean="0">
                          <a:effectLst/>
                        </a:rPr>
                        <a:t> </a:t>
                      </a:r>
                      <a:r>
                        <a:rPr lang="pl-PL" sz="900" dirty="0">
                          <a:effectLst/>
                        </a:rPr>
                        <a:t>i żaba moczarowa Rana </a:t>
                      </a:r>
                      <a:r>
                        <a:rPr lang="pl-PL" sz="900" dirty="0" err="1">
                          <a:effectLst/>
                        </a:rPr>
                        <a:t>arvalis</a:t>
                      </a:r>
                      <a:r>
                        <a:rPr lang="pl-PL" sz="900" dirty="0">
                          <a:effectLst/>
                        </a:rPr>
                        <a:t> oraz gadów – zaskroniec zwyczajny </a:t>
                      </a:r>
                      <a:r>
                        <a:rPr lang="pl-PL" sz="900" dirty="0" err="1">
                          <a:effectLst/>
                        </a:rPr>
                        <a:t>Natrix</a:t>
                      </a:r>
                      <a:r>
                        <a:rPr lang="pl-PL" sz="900" dirty="0">
                          <a:effectLst/>
                        </a:rPr>
                        <a:t> </a:t>
                      </a:r>
                      <a:r>
                        <a:rPr lang="pl-PL" sz="900" dirty="0" err="1">
                          <a:effectLst/>
                        </a:rPr>
                        <a:t>natrix</a:t>
                      </a:r>
                      <a:r>
                        <a:rPr lang="pl-PL" sz="900" dirty="0">
                          <a:effectLst/>
                        </a:rPr>
                        <a:t>.</a:t>
                      </a:r>
                      <a:endParaRPr lang="pl-PL" sz="900" dirty="0">
                        <a:effectLst/>
                        <a:latin typeface="Times New Roman" panose="02020603050405020304" pitchFamily="18" charset="0"/>
                        <a:ea typeface="Times New Roman" panose="02020603050405020304" pitchFamily="18" charset="0"/>
                      </a:endParaRPr>
                    </a:p>
                  </a:txBody>
                  <a:tcPr marL="33172" marR="33172" marT="0" marB="0"/>
                </a:tc>
              </a:tr>
              <a:tr h="117713">
                <a:tc>
                  <a:txBody>
                    <a:bodyPr/>
                    <a:lstStyle/>
                    <a:p>
                      <a:pPr marL="46990" marR="86360" algn="ctr" hangingPunct="0">
                        <a:lnSpc>
                          <a:spcPct val="115000"/>
                        </a:lnSpc>
                        <a:spcBef>
                          <a:spcPts val="600"/>
                        </a:spcBef>
                        <a:spcAft>
                          <a:spcPts val="600"/>
                        </a:spcAft>
                      </a:pPr>
                      <a:r>
                        <a:rPr lang="pl-PL" sz="900">
                          <a:effectLst/>
                        </a:rPr>
                        <a:t>Położenie</a:t>
                      </a:r>
                      <a:endParaRPr lang="pl-PL" sz="900">
                        <a:effectLst/>
                        <a:latin typeface="Times New Roman" panose="02020603050405020304" pitchFamily="18" charset="0"/>
                        <a:ea typeface="Times New Roman" panose="02020603050405020304" pitchFamily="18" charset="0"/>
                      </a:endParaRPr>
                    </a:p>
                  </a:txBody>
                  <a:tcPr marL="33172" marR="33172" marT="0" marB="0"/>
                </a:tc>
                <a:tc>
                  <a:txBody>
                    <a:bodyPr/>
                    <a:lstStyle/>
                    <a:p>
                      <a:pPr marL="46990" marR="86360" algn="just" hangingPunct="0">
                        <a:lnSpc>
                          <a:spcPct val="115000"/>
                        </a:lnSpc>
                        <a:spcBef>
                          <a:spcPts val="600"/>
                        </a:spcBef>
                        <a:spcAft>
                          <a:spcPts val="600"/>
                        </a:spcAft>
                      </a:pPr>
                      <a:r>
                        <a:rPr lang="pl-PL" sz="900">
                          <a:effectLst/>
                        </a:rPr>
                        <a:t>Dobieszczyn: 5 km na NE; Karpin: 4,5 km na SW; Nadl. Trzebież oddz. 359g, 360c,d,h</a:t>
                      </a:r>
                      <a:endParaRPr lang="pl-PL" sz="900">
                        <a:effectLst/>
                        <a:latin typeface="Times New Roman" panose="02020603050405020304" pitchFamily="18" charset="0"/>
                        <a:ea typeface="Times New Roman" panose="02020603050405020304" pitchFamily="18" charset="0"/>
                      </a:endParaRPr>
                    </a:p>
                  </a:txBody>
                  <a:tcPr marL="33172" marR="33172" marT="0" marB="0"/>
                </a:tc>
              </a:tr>
              <a:tr h="706275">
                <a:tc>
                  <a:txBody>
                    <a:bodyPr/>
                    <a:lstStyle/>
                    <a:p>
                      <a:pPr marL="46990" marR="86360" algn="ctr" hangingPunct="0">
                        <a:lnSpc>
                          <a:spcPct val="115000"/>
                        </a:lnSpc>
                        <a:spcBef>
                          <a:spcPts val="600"/>
                        </a:spcBef>
                        <a:spcAft>
                          <a:spcPts val="600"/>
                        </a:spcAft>
                      </a:pPr>
                      <a:r>
                        <a:rPr lang="pl-PL" sz="900">
                          <a:effectLst/>
                        </a:rPr>
                        <a:t>Zagrożenia</a:t>
                      </a:r>
                      <a:endParaRPr lang="pl-PL" sz="900">
                        <a:effectLst/>
                        <a:latin typeface="Times New Roman" panose="02020603050405020304" pitchFamily="18" charset="0"/>
                        <a:ea typeface="Times New Roman" panose="02020603050405020304" pitchFamily="18" charset="0"/>
                      </a:endParaRPr>
                    </a:p>
                  </a:txBody>
                  <a:tcPr marL="33172" marR="33172" marT="0" marB="0"/>
                </a:tc>
                <a:tc>
                  <a:txBody>
                    <a:bodyPr/>
                    <a:lstStyle/>
                    <a:p>
                      <a:pPr marL="46990" marR="86360" algn="just" hangingPunct="0">
                        <a:lnSpc>
                          <a:spcPct val="115000"/>
                        </a:lnSpc>
                        <a:spcBef>
                          <a:spcPts val="600"/>
                        </a:spcBef>
                        <a:spcAft>
                          <a:spcPts val="600"/>
                        </a:spcAft>
                      </a:pPr>
                      <a:r>
                        <a:rPr lang="pl-PL" sz="900">
                          <a:effectLst/>
                        </a:rPr>
                        <a:t>Mokradło bezodpływowe w przeszłości odwodniane o czym świadczą pozostałości rowów. Zmiany klimatu mogą skutkować pogarszaniem warunków wodnych i przyśpieszeniem procesu lądowacenia. Na zmiany sukcesyjne (ekspansję trzęślicy, situ rozpierzchłego i ew. brzóz) wpływać może także dopływ biogenów wraz z zanieczyszczeniem opadów związkami azotu. Brzegi jeziora (w tym mszary) są wydeptywane i zaśmiecane przez wędkarzy. Nęcenie ryb może skutkować wzrostem trofii zbiornika z natury skąpożywnego.</a:t>
                      </a:r>
                      <a:endParaRPr lang="pl-PL" sz="900">
                        <a:effectLst/>
                        <a:latin typeface="Times New Roman" panose="02020603050405020304" pitchFamily="18" charset="0"/>
                        <a:ea typeface="Times New Roman" panose="02020603050405020304" pitchFamily="18" charset="0"/>
                      </a:endParaRPr>
                    </a:p>
                  </a:txBody>
                  <a:tcPr marL="33172" marR="33172" marT="0" marB="0"/>
                </a:tc>
              </a:tr>
              <a:tr h="410004">
                <a:tc>
                  <a:txBody>
                    <a:bodyPr/>
                    <a:lstStyle/>
                    <a:p>
                      <a:pPr marL="46990" marR="86360" algn="ctr" hangingPunct="0">
                        <a:lnSpc>
                          <a:spcPct val="115000"/>
                        </a:lnSpc>
                        <a:spcBef>
                          <a:spcPts val="600"/>
                        </a:spcBef>
                        <a:spcAft>
                          <a:spcPts val="0"/>
                        </a:spcAft>
                      </a:pPr>
                      <a:r>
                        <a:rPr lang="pl-PL" sz="900">
                          <a:effectLst/>
                        </a:rPr>
                        <a:t>Wskazania konserwatorskie </a:t>
                      </a:r>
                    </a:p>
                    <a:p>
                      <a:pPr marL="46990" marR="86360" algn="ctr" hangingPunct="0">
                        <a:lnSpc>
                          <a:spcPct val="115000"/>
                        </a:lnSpc>
                        <a:spcBef>
                          <a:spcPts val="600"/>
                        </a:spcBef>
                        <a:spcAft>
                          <a:spcPts val="600"/>
                        </a:spcAft>
                      </a:pPr>
                      <a:r>
                        <a:rPr lang="pl-PL" sz="900">
                          <a:effectLst/>
                        </a:rPr>
                        <a:t>i planistyczne</a:t>
                      </a:r>
                      <a:endParaRPr lang="pl-PL" sz="900">
                        <a:effectLst/>
                        <a:latin typeface="Times New Roman" panose="02020603050405020304" pitchFamily="18" charset="0"/>
                        <a:ea typeface="Times New Roman" panose="02020603050405020304" pitchFamily="18" charset="0"/>
                      </a:endParaRPr>
                    </a:p>
                  </a:txBody>
                  <a:tcPr marL="33172" marR="33172" marT="0" marB="0"/>
                </a:tc>
                <a:tc>
                  <a:txBody>
                    <a:bodyPr/>
                    <a:lstStyle/>
                    <a:p>
                      <a:pPr marL="46990" marR="86360" algn="just" hangingPunct="0">
                        <a:lnSpc>
                          <a:spcPct val="115000"/>
                        </a:lnSpc>
                        <a:spcBef>
                          <a:spcPts val="600"/>
                        </a:spcBef>
                        <a:spcAft>
                          <a:spcPts val="0"/>
                        </a:spcAft>
                      </a:pPr>
                      <a:r>
                        <a:rPr lang="pl-PL" sz="900" dirty="0">
                          <a:effectLst/>
                        </a:rPr>
                        <a:t>Objąć ochroną prawną. Nie wprowadzać gatunków obcych, nie pogarszać stosunków wodnych, nie wykonywać zrębów zupełnych w pasie przyległym do mokradła. Zakaz eksploatacji torfu.</a:t>
                      </a:r>
                      <a:endParaRPr lang="pl-PL" sz="900" dirty="0">
                        <a:effectLst/>
                        <a:latin typeface="Times New Roman" panose="02020603050405020304" pitchFamily="18" charset="0"/>
                        <a:ea typeface="Times New Roman" panose="02020603050405020304" pitchFamily="18" charset="0"/>
                      </a:endParaRPr>
                    </a:p>
                  </a:txBody>
                  <a:tcPr marL="33172" marR="33172" marT="0" marB="0"/>
                </a:tc>
              </a:tr>
            </a:tbl>
          </a:graphicData>
        </a:graphic>
      </p:graphicFrame>
      <p:sp>
        <p:nvSpPr>
          <p:cNvPr id="9" name="Prostokąt 8"/>
          <p:cNvSpPr/>
          <p:nvPr/>
        </p:nvSpPr>
        <p:spPr>
          <a:xfrm>
            <a:off x="1187624" y="976345"/>
            <a:ext cx="7128791" cy="369332"/>
          </a:xfrm>
          <a:prstGeom prst="rect">
            <a:avLst/>
          </a:prstGeom>
        </p:spPr>
        <p:txBody>
          <a:bodyPr wrap="square">
            <a:spAutoFit/>
          </a:bodyPr>
          <a:lstStyle/>
          <a:p>
            <a:r>
              <a:rPr lang="pl-PL" b="1" dirty="0" smtClean="0">
                <a:solidFill>
                  <a:schemeClr val="tx2">
                    <a:lumMod val="60000"/>
                    <a:lumOff val="40000"/>
                  </a:schemeClr>
                </a:solidFill>
                <a:latin typeface="Calibri" panose="020F0502020204030204" pitchFamily="34" charset="0"/>
                <a:ea typeface="Calibri" panose="020F0502020204030204" pitchFamily="34" charset="0"/>
                <a:cs typeface="Calibri" panose="020F0502020204030204" pitchFamily="34" charset="0"/>
              </a:rPr>
              <a:t>PROPONOWANY UŻYTEK EKOLOGICZNY „PIASZCZYNKOWE MOKRADŁA”</a:t>
            </a:r>
            <a:endParaRPr lang="pl-PL" dirty="0">
              <a:solidFill>
                <a:schemeClr val="tx2">
                  <a:lumMod val="60000"/>
                  <a:lumOff val="40000"/>
                </a:schemeClr>
              </a:solidFill>
            </a:endParaRPr>
          </a:p>
        </p:txBody>
      </p:sp>
    </p:spTree>
    <p:extLst>
      <p:ext uri="{BB962C8B-B14F-4D97-AF65-F5344CB8AC3E}">
        <p14:creationId xmlns:p14="http://schemas.microsoft.com/office/powerpoint/2010/main" val="42239418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nvGraphicFramePr>
        <p:xfrm>
          <a:off x="1691640" y="1932273"/>
          <a:ext cx="5760720" cy="3861816"/>
        </p:xfrm>
        <a:graphic>
          <a:graphicData uri="http://schemas.openxmlformats.org/drawingml/2006/table">
            <a:tbl>
              <a:tblPr>
                <a:tableStyleId>{5C22544A-7EE6-4342-B048-85BDC9FD1C3A}</a:tableStyleId>
              </a:tblPr>
              <a:tblGrid>
                <a:gridCol w="1260475"/>
                <a:gridCol w="4500245"/>
              </a:tblGrid>
              <a:tr h="0">
                <a:tc>
                  <a:txBody>
                    <a:bodyPr/>
                    <a:lstStyle/>
                    <a:p>
                      <a:pPr marL="46990" marR="86360" algn="ctr" hangingPunct="0">
                        <a:lnSpc>
                          <a:spcPct val="115000"/>
                        </a:lnSpc>
                        <a:spcBef>
                          <a:spcPts val="600"/>
                        </a:spcBef>
                        <a:spcAft>
                          <a:spcPts val="600"/>
                        </a:spcAft>
                      </a:pPr>
                      <a:r>
                        <a:rPr lang="pl-PL" sz="900" dirty="0">
                          <a:effectLst/>
                        </a:rPr>
                        <a:t>Forma ochrony</a:t>
                      </a:r>
                      <a:endParaRPr lang="pl-PL" sz="11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ctr" hangingPunct="0">
                        <a:lnSpc>
                          <a:spcPct val="115000"/>
                        </a:lnSpc>
                        <a:spcBef>
                          <a:spcPts val="600"/>
                        </a:spcBef>
                        <a:spcAft>
                          <a:spcPts val="600"/>
                        </a:spcAft>
                      </a:pPr>
                      <a:r>
                        <a:rPr lang="pl-PL" sz="900">
                          <a:effectLst/>
                        </a:rPr>
                        <a:t>Proponowany użytek ekologiczny „Pilchowskie Mokradła” </a:t>
                      </a:r>
                      <a:endParaRPr lang="pl-PL" sz="11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900">
                          <a:effectLst/>
                        </a:rPr>
                        <a:t>Powierzchnia</a:t>
                      </a:r>
                      <a:endParaRPr lang="pl-PL" sz="11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ctr" hangingPunct="0">
                        <a:lnSpc>
                          <a:spcPct val="115000"/>
                        </a:lnSpc>
                        <a:spcBef>
                          <a:spcPts val="600"/>
                        </a:spcBef>
                        <a:spcAft>
                          <a:spcPts val="600"/>
                        </a:spcAft>
                      </a:pPr>
                      <a:r>
                        <a:rPr lang="pl-PL" sz="900">
                          <a:effectLst/>
                        </a:rPr>
                        <a:t>Ok. 23,9 ha</a:t>
                      </a:r>
                      <a:endParaRPr lang="pl-PL" sz="11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900" dirty="0">
                          <a:effectLst/>
                        </a:rPr>
                        <a:t>Cel ochrony</a:t>
                      </a:r>
                      <a:endParaRPr lang="pl-PL" sz="11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900">
                          <a:effectLst/>
                        </a:rPr>
                        <a:t>Ochrona silnie zlądowaciałego jeziora eutroficznego z typowymi dla tego procesu zbiorowiskami roślinnymi. </a:t>
                      </a:r>
                      <a:endParaRPr lang="pl-PL" sz="11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900">
                          <a:effectLst/>
                        </a:rPr>
                        <a:t>Charakterystyka przyrodnicza obiektu</a:t>
                      </a:r>
                      <a:endParaRPr lang="pl-PL" sz="11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900">
                          <a:effectLst/>
                        </a:rPr>
                        <a:t>Dawne jezioro (Polchower See), silnie zlądowaciałe, współcześnie z bardzo znikomą powierzchnią otwartego lustra wody. Rozległy kompleks szuwarów z panująca trzciną Phragmites australis. Mniejsze powierzchnie zajmują szuwary manny mielec Glyceria maxima, pałki szerokolistnejTypha latifolia, turzycy prosowej Carex paniculata i turzycy błotnej Carex acutiformis. Z powodu suszy i spadku poziomu wód w 2019 rozwinęły się duże płaty uczepu trójlistkowegoBidens tripartita. Na obrzeżach na skrajach zarośli i na piaszczyskach kruszczyk szerokolistny Epipactis helleborinei turzyca piaskowa Carex arenaria.Miejsce rozrodu płazów – kumaka nizinnegoBombina bombina, żab zielonych Rana esculenta complex, ssaków - bóbr europejski Castor fiber, gadów – zaskroniec zwyczajny Natrix natrix, padalec Anguis fragilis, jaszczurka zwinka Lacerta agilis. Miejsce rozrodu ptaków wodno-błotnych: z Załącznika I Dyrektywy Ptasiej (bąk Botaurus stellaris, błotniak stawowy Circus seruginosus, żuraw Grus grus) oraz nielicznych jako lęgowe w Polsce (łabędź niemy Cygnus olor, gęgawa Anser anser, krakwa Anas strepera, gągoł Bucephala clangula, trzciniak Acrocephalus arundinaceus.</a:t>
                      </a:r>
                      <a:endParaRPr lang="pl-PL" sz="11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900">
                          <a:effectLst/>
                        </a:rPr>
                        <a:t>Położenie</a:t>
                      </a:r>
                      <a:endParaRPr lang="pl-PL" sz="11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900">
                          <a:effectLst/>
                        </a:rPr>
                        <a:t>Mokradła na W i NW od Pilchowa, Nadl. Trzebież oddz. 820Ab,d</a:t>
                      </a:r>
                      <a:endParaRPr lang="pl-PL" sz="11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900">
                          <a:effectLst/>
                        </a:rPr>
                        <a:t>Zagrożenia</a:t>
                      </a:r>
                      <a:endParaRPr lang="pl-PL" sz="11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900">
                          <a:effectLst/>
                        </a:rPr>
                        <a:t>Potencjalnie wkroczenie gatunków inwazyjnych – klona jesionolistnego i niecierpka gruczołowatego. Osuszenie obiektu.</a:t>
                      </a:r>
                      <a:endParaRPr lang="pl-PL" sz="11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0"/>
                        </a:spcAft>
                      </a:pPr>
                      <a:r>
                        <a:rPr lang="pl-PL" sz="900">
                          <a:effectLst/>
                        </a:rPr>
                        <a:t>Wskazania konserwatorskie </a:t>
                      </a:r>
                      <a:endParaRPr lang="pl-PL" sz="1100">
                        <a:effectLst/>
                      </a:endParaRPr>
                    </a:p>
                    <a:p>
                      <a:pPr marL="46990" marR="86360" algn="ctr" hangingPunct="0">
                        <a:lnSpc>
                          <a:spcPct val="115000"/>
                        </a:lnSpc>
                        <a:spcBef>
                          <a:spcPts val="600"/>
                        </a:spcBef>
                        <a:spcAft>
                          <a:spcPts val="600"/>
                        </a:spcAft>
                      </a:pPr>
                      <a:r>
                        <a:rPr lang="pl-PL" sz="900">
                          <a:effectLst/>
                        </a:rPr>
                        <a:t>i planistyczne</a:t>
                      </a:r>
                      <a:endParaRPr lang="pl-PL" sz="11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ctr" hangingPunct="0">
                        <a:lnSpc>
                          <a:spcPct val="115000"/>
                        </a:lnSpc>
                        <a:spcBef>
                          <a:spcPts val="600"/>
                        </a:spcBef>
                        <a:spcAft>
                          <a:spcPts val="0"/>
                        </a:spcAft>
                      </a:pPr>
                      <a:r>
                        <a:rPr lang="pl-PL" sz="900" dirty="0">
                          <a:effectLst/>
                        </a:rPr>
                        <a:t>Obszar pozostawić do ochrony biernej z dopuszczeniem zwalczania gatunków inwazyjnych.</a:t>
                      </a:r>
                      <a:endParaRPr lang="pl-PL" sz="11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
        <p:nvSpPr>
          <p:cNvPr id="8" name="Prostokąt 7"/>
          <p:cNvSpPr/>
          <p:nvPr/>
        </p:nvSpPr>
        <p:spPr>
          <a:xfrm>
            <a:off x="1115616" y="1124744"/>
            <a:ext cx="6696744" cy="369332"/>
          </a:xfrm>
          <a:prstGeom prst="rect">
            <a:avLst/>
          </a:prstGeom>
        </p:spPr>
        <p:txBody>
          <a:bodyPr wrap="square">
            <a:spAutoFit/>
          </a:bodyPr>
          <a:lstStyle/>
          <a:p>
            <a:r>
              <a:rPr lang="pl-PL" b="1" dirty="0" smtClean="0">
                <a:solidFill>
                  <a:schemeClr val="tx2">
                    <a:lumMod val="60000"/>
                    <a:lumOff val="40000"/>
                  </a:schemeClr>
                </a:solidFill>
                <a:latin typeface="Calibri" panose="020F0502020204030204" pitchFamily="34" charset="0"/>
                <a:ea typeface="Calibri" panose="020F0502020204030204" pitchFamily="34" charset="0"/>
                <a:cs typeface="Calibri" panose="020F0502020204030204" pitchFamily="34" charset="0"/>
              </a:rPr>
              <a:t>PROPONOWANY UŻYTEK EKOLOGICZNY „PILCHOWSKIE MOKRADŁA” </a:t>
            </a:r>
            <a:endParaRPr lang="pl-PL" dirty="0">
              <a:solidFill>
                <a:schemeClr val="tx2">
                  <a:lumMod val="60000"/>
                  <a:lumOff val="40000"/>
                </a:schemeClr>
              </a:solidFill>
            </a:endParaRPr>
          </a:p>
        </p:txBody>
      </p:sp>
      <p:pic>
        <p:nvPicPr>
          <p:cNvPr id="9" name="Obraz 8"/>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extLst>
      <p:ext uri="{BB962C8B-B14F-4D97-AF65-F5344CB8AC3E}">
        <p14:creationId xmlns:p14="http://schemas.microsoft.com/office/powerpoint/2010/main" val="38164837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extLst>
              <p:ext uri="{D42A27DB-BD31-4B8C-83A1-F6EECF244321}">
                <p14:modId xmlns:p14="http://schemas.microsoft.com/office/powerpoint/2010/main" val="2515281400"/>
              </p:ext>
            </p:extLst>
          </p:nvPr>
        </p:nvGraphicFramePr>
        <p:xfrm>
          <a:off x="1691640" y="2168874"/>
          <a:ext cx="5760720" cy="3406140"/>
        </p:xfrm>
        <a:graphic>
          <a:graphicData uri="http://schemas.openxmlformats.org/drawingml/2006/table">
            <a:tbl>
              <a:tblPr>
                <a:tableStyleId>{5C22544A-7EE6-4342-B048-85BDC9FD1C3A}</a:tableStyleId>
              </a:tblPr>
              <a:tblGrid>
                <a:gridCol w="1260475"/>
                <a:gridCol w="4500245"/>
              </a:tblGrid>
              <a:tr h="0">
                <a:tc>
                  <a:txBody>
                    <a:bodyPr/>
                    <a:lstStyle/>
                    <a:p>
                      <a:pPr marL="46990" marR="86360" algn="ctr" hangingPunct="0">
                        <a:lnSpc>
                          <a:spcPct val="115000"/>
                        </a:lnSpc>
                        <a:spcBef>
                          <a:spcPts val="600"/>
                        </a:spcBef>
                        <a:spcAft>
                          <a:spcPts val="600"/>
                        </a:spcAft>
                      </a:pPr>
                      <a:r>
                        <a:rPr lang="pl-PL" sz="900" dirty="0">
                          <a:effectLst/>
                        </a:rPr>
                        <a:t>Forma ochrony</a:t>
                      </a:r>
                      <a:endParaRPr lang="pl-PL" sz="11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ctr" hangingPunct="0">
                        <a:lnSpc>
                          <a:spcPct val="115000"/>
                        </a:lnSpc>
                        <a:spcBef>
                          <a:spcPts val="600"/>
                        </a:spcBef>
                        <a:spcAft>
                          <a:spcPts val="600"/>
                        </a:spcAft>
                      </a:pPr>
                      <a:r>
                        <a:rPr lang="pl-PL" sz="900">
                          <a:effectLst/>
                        </a:rPr>
                        <a:t>Proponowany zespół przyrodniczo-krajobrazowy „Jezioro Karpino” </a:t>
                      </a:r>
                      <a:endParaRPr lang="pl-PL" sz="11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900">
                          <a:effectLst/>
                        </a:rPr>
                        <a:t>Powierzchnia</a:t>
                      </a:r>
                      <a:endParaRPr lang="pl-PL" sz="11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ctr" hangingPunct="0">
                        <a:lnSpc>
                          <a:spcPct val="115000"/>
                        </a:lnSpc>
                        <a:spcBef>
                          <a:spcPts val="600"/>
                        </a:spcBef>
                        <a:spcAft>
                          <a:spcPts val="600"/>
                        </a:spcAft>
                      </a:pPr>
                      <a:r>
                        <a:rPr lang="pl-PL" sz="900">
                          <a:effectLst/>
                        </a:rPr>
                        <a:t>Ok. 20,9 ha</a:t>
                      </a:r>
                      <a:endParaRPr lang="pl-PL" sz="11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900">
                          <a:effectLst/>
                        </a:rPr>
                        <a:t>Cel ochrony</a:t>
                      </a:r>
                      <a:endParaRPr lang="pl-PL" sz="11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900">
                          <a:effectLst/>
                        </a:rPr>
                        <a:t>Ochrona jeziora eutroficznego z typowym pasmowym układem roślinności. </a:t>
                      </a:r>
                      <a:endParaRPr lang="pl-PL" sz="11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900">
                          <a:effectLst/>
                        </a:rPr>
                        <a:t>Charakterystyka przyrodnicza obiektu</a:t>
                      </a:r>
                      <a:endParaRPr lang="pl-PL" sz="11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0"/>
                        </a:spcAft>
                      </a:pPr>
                      <a:r>
                        <a:rPr lang="pl-PL" sz="900" dirty="0">
                          <a:effectLst/>
                        </a:rPr>
                        <a:t>Płytkie jezioro eutroficzne silnie zarastające w ciągu lata osoką aloesowatą </a:t>
                      </a:r>
                      <a:r>
                        <a:rPr lang="pl-PL" sz="900" dirty="0" err="1">
                          <a:effectLst/>
                        </a:rPr>
                        <a:t>Stratiotes</a:t>
                      </a:r>
                      <a:r>
                        <a:rPr lang="pl-PL" sz="900" dirty="0">
                          <a:effectLst/>
                        </a:rPr>
                        <a:t> </a:t>
                      </a:r>
                      <a:r>
                        <a:rPr lang="pl-PL" sz="900" dirty="0" err="1">
                          <a:effectLst/>
                        </a:rPr>
                        <a:t>aloides</a:t>
                      </a:r>
                      <a:r>
                        <a:rPr lang="pl-PL" sz="900" dirty="0">
                          <a:effectLst/>
                        </a:rPr>
                        <a:t>,  z licznymi </a:t>
                      </a:r>
                      <a:r>
                        <a:rPr lang="pl-PL" sz="900" dirty="0" err="1">
                          <a:effectLst/>
                        </a:rPr>
                        <a:t>nymfeidami</a:t>
                      </a:r>
                      <a:r>
                        <a:rPr lang="pl-PL" sz="900" dirty="0">
                          <a:effectLst/>
                        </a:rPr>
                        <a:t> (grążel żółty </a:t>
                      </a:r>
                      <a:r>
                        <a:rPr lang="pl-PL" sz="900" dirty="0" err="1">
                          <a:effectLst/>
                        </a:rPr>
                        <a:t>Nuphar</a:t>
                      </a:r>
                      <a:r>
                        <a:rPr lang="pl-PL" sz="900" dirty="0">
                          <a:effectLst/>
                        </a:rPr>
                        <a:t> </a:t>
                      </a:r>
                      <a:r>
                        <a:rPr lang="pl-PL" sz="900" dirty="0" err="1">
                          <a:effectLst/>
                        </a:rPr>
                        <a:t>luteum</a:t>
                      </a:r>
                      <a:r>
                        <a:rPr lang="pl-PL" sz="900" dirty="0">
                          <a:effectLst/>
                        </a:rPr>
                        <a:t>, grzybienie białe </a:t>
                      </a:r>
                      <a:r>
                        <a:rPr lang="pl-PL" sz="900" dirty="0" err="1">
                          <a:effectLst/>
                        </a:rPr>
                        <a:t>Nyphaea</a:t>
                      </a:r>
                      <a:r>
                        <a:rPr lang="pl-PL" sz="900" dirty="0">
                          <a:effectLst/>
                        </a:rPr>
                        <a:t> alba    i rdestnica pływająca </a:t>
                      </a:r>
                      <a:r>
                        <a:rPr lang="pl-PL" sz="900" dirty="0" err="1">
                          <a:effectLst/>
                        </a:rPr>
                        <a:t>Potamogeton</a:t>
                      </a:r>
                      <a:r>
                        <a:rPr lang="pl-PL" sz="900" dirty="0">
                          <a:effectLst/>
                        </a:rPr>
                        <a:t> </a:t>
                      </a:r>
                      <a:r>
                        <a:rPr lang="pl-PL" sz="900" dirty="0" err="1">
                          <a:effectLst/>
                        </a:rPr>
                        <a:t>natans</a:t>
                      </a:r>
                      <a:r>
                        <a:rPr lang="pl-PL" sz="900" dirty="0">
                          <a:effectLst/>
                        </a:rPr>
                        <a:t>). Wzdłuż brzegów rozległe szuwary trzcinowe </a:t>
                      </a:r>
                      <a:r>
                        <a:rPr lang="pl-PL" sz="900" dirty="0" err="1">
                          <a:effectLst/>
                        </a:rPr>
                        <a:t>Phragmites</a:t>
                      </a:r>
                      <a:r>
                        <a:rPr lang="pl-PL" sz="900" dirty="0">
                          <a:effectLst/>
                        </a:rPr>
                        <a:t> </a:t>
                      </a:r>
                      <a:r>
                        <a:rPr lang="pl-PL" sz="900" dirty="0" err="1">
                          <a:effectLst/>
                        </a:rPr>
                        <a:t>australis</a:t>
                      </a:r>
                      <a:r>
                        <a:rPr lang="pl-PL" sz="900" dirty="0">
                          <a:effectLst/>
                        </a:rPr>
                        <a:t> z płatami od strony lustra wody pałki wąskolistnej </a:t>
                      </a:r>
                      <a:r>
                        <a:rPr lang="pl-PL" sz="900" dirty="0" err="1">
                          <a:effectLst/>
                        </a:rPr>
                        <a:t>Typha</a:t>
                      </a:r>
                      <a:r>
                        <a:rPr lang="pl-PL" sz="900" dirty="0">
                          <a:effectLst/>
                        </a:rPr>
                        <a:t> </a:t>
                      </a:r>
                      <a:r>
                        <a:rPr lang="pl-PL" sz="900" dirty="0" err="1">
                          <a:effectLst/>
                        </a:rPr>
                        <a:t>angustifolia</a:t>
                      </a:r>
                      <a:r>
                        <a:rPr lang="pl-PL" sz="900" dirty="0">
                          <a:effectLst/>
                        </a:rPr>
                        <a:t>    i oczeretu </a:t>
                      </a:r>
                      <a:r>
                        <a:rPr lang="pl-PL" sz="900" dirty="0" err="1">
                          <a:effectLst/>
                        </a:rPr>
                        <a:t>Schoenoplectus</a:t>
                      </a:r>
                      <a:r>
                        <a:rPr lang="pl-PL" sz="900" dirty="0">
                          <a:effectLst/>
                        </a:rPr>
                        <a:t> </a:t>
                      </a:r>
                      <a:r>
                        <a:rPr lang="pl-PL" sz="900" dirty="0" err="1">
                          <a:effectLst/>
                        </a:rPr>
                        <a:t>lacustris</a:t>
                      </a:r>
                      <a:r>
                        <a:rPr lang="pl-PL" sz="900" dirty="0">
                          <a:effectLst/>
                        </a:rPr>
                        <a:t>, miejscami z pałką szerokolistną </a:t>
                      </a:r>
                      <a:r>
                        <a:rPr lang="pl-PL" sz="900" dirty="0" err="1">
                          <a:effectLst/>
                        </a:rPr>
                        <a:t>Typha</a:t>
                      </a:r>
                      <a:r>
                        <a:rPr lang="pl-PL" sz="900" dirty="0">
                          <a:effectLst/>
                        </a:rPr>
                        <a:t> </a:t>
                      </a:r>
                      <a:r>
                        <a:rPr lang="pl-PL" sz="900" dirty="0" err="1">
                          <a:effectLst/>
                        </a:rPr>
                        <a:t>latifolia</a:t>
                      </a:r>
                      <a:r>
                        <a:rPr lang="pl-PL" sz="900" dirty="0">
                          <a:effectLst/>
                        </a:rPr>
                        <a:t>. Silnie zabagnione brzegi pokryte są mozaiką </a:t>
                      </a:r>
                      <a:r>
                        <a:rPr lang="pl-PL" sz="1000" dirty="0">
                          <a:effectLst/>
                        </a:rPr>
                        <a:t>szuwarów</a:t>
                      </a:r>
                      <a:r>
                        <a:rPr lang="pl-PL" sz="900" dirty="0">
                          <a:effectLst/>
                        </a:rPr>
                        <a:t>, </a:t>
                      </a:r>
                      <a:r>
                        <a:rPr lang="pl-PL" sz="900" dirty="0" err="1">
                          <a:effectLst/>
                        </a:rPr>
                        <a:t>łozowisk</a:t>
                      </a:r>
                      <a:r>
                        <a:rPr lang="pl-PL" sz="900" dirty="0">
                          <a:effectLst/>
                        </a:rPr>
                        <a:t> i olszyn bagiennych.</a:t>
                      </a:r>
                      <a:endParaRPr lang="pl-PL" sz="1100" dirty="0">
                        <a:effectLst/>
                      </a:endParaRPr>
                    </a:p>
                    <a:p>
                      <a:pPr marL="36195" marR="36195" algn="just">
                        <a:lnSpc>
                          <a:spcPct val="115000"/>
                        </a:lnSpc>
                        <a:spcAft>
                          <a:spcPts val="600"/>
                        </a:spcAft>
                      </a:pPr>
                      <a:r>
                        <a:rPr lang="pl-PL" sz="900" dirty="0">
                          <a:effectLst/>
                        </a:rPr>
                        <a:t>Obszar obejmujący jezioro Karpino wraz z terenami podmokłych łąk, pastwisk, nieużytków       i osady Karpin z pozostałością dawnego dworu (obecnie w rękach prywatnych). Wzdłuż drogi prowadzącej do osady zlokalizowana jest okazała aleja kasztanowców zwyczajnych. Teren cechuje się dużą rozległością widokową, a na dalszym planie  ogranicza ją ściana lasów. Przez obszar meandruje rzeka Karpina wzdłuż której występują pasmowe zadrzewienia urozmaicające mozaikę przyrodniczą.</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900">
                          <a:effectLst/>
                        </a:rPr>
                        <a:t>Położenie</a:t>
                      </a:r>
                      <a:endParaRPr lang="pl-PL" sz="11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900">
                          <a:effectLst/>
                        </a:rPr>
                        <a:t>Jezioro wraz z bagiennymi brzegami na zachód od Karpina</a:t>
                      </a:r>
                      <a:endParaRPr lang="pl-PL" sz="11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900">
                          <a:effectLst/>
                        </a:rPr>
                        <a:t>Zagrożenia</a:t>
                      </a:r>
                      <a:endParaRPr lang="pl-PL" sz="11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900">
                          <a:effectLst/>
                        </a:rPr>
                        <a:t>Potencjalnie wkroczenie gatunków inwazyjnych – klona jesionolistnego i niecierpka gruczołowatego. Osuszenie obiektu.</a:t>
                      </a:r>
                      <a:endParaRPr lang="pl-PL" sz="11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0"/>
                        </a:spcAft>
                      </a:pPr>
                      <a:r>
                        <a:rPr lang="pl-PL" sz="900">
                          <a:effectLst/>
                        </a:rPr>
                        <a:t>Wskazania konserwatorskie </a:t>
                      </a:r>
                      <a:endParaRPr lang="pl-PL" sz="1100">
                        <a:effectLst/>
                      </a:endParaRPr>
                    </a:p>
                    <a:p>
                      <a:pPr marL="46990" marR="86360" algn="ctr" hangingPunct="0">
                        <a:lnSpc>
                          <a:spcPct val="115000"/>
                        </a:lnSpc>
                        <a:spcBef>
                          <a:spcPts val="600"/>
                        </a:spcBef>
                        <a:spcAft>
                          <a:spcPts val="600"/>
                        </a:spcAft>
                      </a:pPr>
                      <a:r>
                        <a:rPr lang="pl-PL" sz="900">
                          <a:effectLst/>
                        </a:rPr>
                        <a:t>i planistyczne</a:t>
                      </a:r>
                      <a:endParaRPr lang="pl-PL" sz="11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l" hangingPunct="0">
                        <a:lnSpc>
                          <a:spcPct val="115000"/>
                        </a:lnSpc>
                        <a:spcBef>
                          <a:spcPts val="600"/>
                        </a:spcBef>
                        <a:spcAft>
                          <a:spcPts val="0"/>
                        </a:spcAft>
                      </a:pPr>
                      <a:r>
                        <a:rPr lang="pl-PL" sz="900" dirty="0">
                          <a:effectLst/>
                        </a:rPr>
                        <a:t>Obszar pozostawić do ochrony biernej z dopuszczeniem zwalczania gatunków inwazyjnych.</a:t>
                      </a:r>
                      <a:endParaRPr lang="pl-PL" sz="11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
        <p:nvSpPr>
          <p:cNvPr id="8" name="Prostokąt 7"/>
          <p:cNvSpPr/>
          <p:nvPr/>
        </p:nvSpPr>
        <p:spPr>
          <a:xfrm>
            <a:off x="899592" y="1196752"/>
            <a:ext cx="7992888" cy="369332"/>
          </a:xfrm>
          <a:prstGeom prst="rect">
            <a:avLst/>
          </a:prstGeom>
        </p:spPr>
        <p:txBody>
          <a:bodyPr wrap="square">
            <a:spAutoFit/>
          </a:bodyPr>
          <a:lstStyle/>
          <a:p>
            <a:r>
              <a:rPr lang="pl-PL" b="1" dirty="0" smtClean="0">
                <a:solidFill>
                  <a:schemeClr val="tx2">
                    <a:lumMod val="60000"/>
                    <a:lumOff val="40000"/>
                  </a:schemeClr>
                </a:solidFill>
                <a:latin typeface="Calibri" panose="020F0502020204030204" pitchFamily="34" charset="0"/>
                <a:ea typeface="Calibri" panose="020F0502020204030204" pitchFamily="34" charset="0"/>
                <a:cs typeface="Calibri" panose="020F0502020204030204" pitchFamily="34" charset="0"/>
              </a:rPr>
              <a:t>PROPONOWANY ZESPÓŁ PRZYRODNICZO-KRAJOBRAZOWY „JEZIORO KARPINO” </a:t>
            </a:r>
            <a:endParaRPr lang="pl-PL" dirty="0">
              <a:solidFill>
                <a:schemeClr val="tx2">
                  <a:lumMod val="60000"/>
                  <a:lumOff val="40000"/>
                </a:schemeClr>
              </a:solidFill>
            </a:endParaRPr>
          </a:p>
        </p:txBody>
      </p:sp>
      <p:pic>
        <p:nvPicPr>
          <p:cNvPr id="9" name="Obraz 8"/>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extLst>
      <p:ext uri="{BB962C8B-B14F-4D97-AF65-F5344CB8AC3E}">
        <p14:creationId xmlns:p14="http://schemas.microsoft.com/office/powerpoint/2010/main" val="41211981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graphicFrame>
        <p:nvGraphicFramePr>
          <p:cNvPr id="8" name="Tabela 7"/>
          <p:cNvGraphicFramePr>
            <a:graphicFrameLocks noGrp="1"/>
          </p:cNvGraphicFramePr>
          <p:nvPr>
            <p:extLst>
              <p:ext uri="{D42A27DB-BD31-4B8C-83A1-F6EECF244321}">
                <p14:modId xmlns:p14="http://schemas.microsoft.com/office/powerpoint/2010/main" val="1072518679"/>
              </p:ext>
            </p:extLst>
          </p:nvPr>
        </p:nvGraphicFramePr>
        <p:xfrm>
          <a:off x="394941" y="1628800"/>
          <a:ext cx="8352928" cy="5005129"/>
        </p:xfrm>
        <a:graphic>
          <a:graphicData uri="http://schemas.openxmlformats.org/drawingml/2006/table">
            <a:tbl>
              <a:tblPr>
                <a:tableStyleId>{5C22544A-7EE6-4342-B048-85BDC9FD1C3A}</a:tableStyleId>
              </a:tblPr>
              <a:tblGrid>
                <a:gridCol w="1827664"/>
                <a:gridCol w="6525264"/>
              </a:tblGrid>
              <a:tr h="124056">
                <a:tc>
                  <a:txBody>
                    <a:bodyPr/>
                    <a:lstStyle/>
                    <a:p>
                      <a:pPr marL="46990" marR="86360" algn="ctr" hangingPunct="0">
                        <a:lnSpc>
                          <a:spcPct val="115000"/>
                        </a:lnSpc>
                        <a:spcBef>
                          <a:spcPts val="600"/>
                        </a:spcBef>
                        <a:spcAft>
                          <a:spcPts val="600"/>
                        </a:spcAft>
                      </a:pPr>
                      <a:r>
                        <a:rPr lang="pl-PL" sz="1000" dirty="0">
                          <a:effectLst/>
                        </a:rPr>
                        <a:t>Forma ochrony</a:t>
                      </a:r>
                      <a:endParaRPr lang="pl-PL" sz="1000" dirty="0">
                        <a:effectLst/>
                        <a:latin typeface="Times New Roman" panose="02020603050405020304" pitchFamily="18" charset="0"/>
                        <a:ea typeface="Times New Roman" panose="02020603050405020304" pitchFamily="18" charset="0"/>
                      </a:endParaRPr>
                    </a:p>
                  </a:txBody>
                  <a:tcPr marL="34960" marR="34960" marT="0" marB="0"/>
                </a:tc>
                <a:tc>
                  <a:txBody>
                    <a:bodyPr/>
                    <a:lstStyle/>
                    <a:p>
                      <a:pPr marL="46990" marR="86360" algn="ctr" hangingPunct="0">
                        <a:lnSpc>
                          <a:spcPct val="115000"/>
                        </a:lnSpc>
                        <a:spcBef>
                          <a:spcPts val="600"/>
                        </a:spcBef>
                        <a:spcAft>
                          <a:spcPts val="600"/>
                        </a:spcAft>
                      </a:pPr>
                      <a:r>
                        <a:rPr lang="pl-PL" sz="1000" dirty="0">
                          <a:effectLst/>
                        </a:rPr>
                        <a:t>Proponowany zespół przyrodniczo-krajobrazowy „Park rodu von </a:t>
                      </a:r>
                      <a:r>
                        <a:rPr lang="pl-PL" sz="1000" dirty="0" err="1">
                          <a:effectLst/>
                        </a:rPr>
                        <a:t>Ramin</a:t>
                      </a:r>
                      <a:r>
                        <a:rPr lang="pl-PL" sz="1000" dirty="0">
                          <a:effectLst/>
                        </a:rPr>
                        <a:t>” </a:t>
                      </a:r>
                      <a:endParaRPr lang="pl-PL" sz="1000" dirty="0">
                        <a:effectLst/>
                        <a:latin typeface="Times New Roman" panose="02020603050405020304" pitchFamily="18" charset="0"/>
                        <a:ea typeface="Times New Roman" panose="02020603050405020304" pitchFamily="18" charset="0"/>
                      </a:endParaRPr>
                    </a:p>
                  </a:txBody>
                  <a:tcPr marL="34960" marR="34960" marT="0" marB="0"/>
                </a:tc>
              </a:tr>
              <a:tr h="124056">
                <a:tc>
                  <a:txBody>
                    <a:bodyPr/>
                    <a:lstStyle/>
                    <a:p>
                      <a:pPr marL="46990" marR="86360" algn="ctr" hangingPunct="0">
                        <a:lnSpc>
                          <a:spcPct val="115000"/>
                        </a:lnSpc>
                        <a:spcBef>
                          <a:spcPts val="600"/>
                        </a:spcBef>
                        <a:spcAft>
                          <a:spcPts val="600"/>
                        </a:spcAft>
                      </a:pPr>
                      <a:r>
                        <a:rPr lang="pl-PL" sz="1000">
                          <a:effectLst/>
                        </a:rPr>
                        <a:t>Powierzchnia</a:t>
                      </a:r>
                      <a:endParaRPr lang="pl-PL" sz="1000">
                        <a:effectLst/>
                        <a:latin typeface="Times New Roman" panose="02020603050405020304" pitchFamily="18" charset="0"/>
                        <a:ea typeface="Times New Roman" panose="02020603050405020304" pitchFamily="18" charset="0"/>
                      </a:endParaRPr>
                    </a:p>
                  </a:txBody>
                  <a:tcPr marL="34960" marR="34960" marT="0" marB="0"/>
                </a:tc>
                <a:tc>
                  <a:txBody>
                    <a:bodyPr/>
                    <a:lstStyle/>
                    <a:p>
                      <a:pPr marL="46990" marR="86360" algn="ctr" hangingPunct="0">
                        <a:lnSpc>
                          <a:spcPct val="115000"/>
                        </a:lnSpc>
                        <a:spcBef>
                          <a:spcPts val="600"/>
                        </a:spcBef>
                        <a:spcAft>
                          <a:spcPts val="600"/>
                        </a:spcAft>
                      </a:pPr>
                      <a:r>
                        <a:rPr lang="pl-PL" sz="1000">
                          <a:effectLst/>
                        </a:rPr>
                        <a:t>Ok. 20,9 ha</a:t>
                      </a:r>
                      <a:endParaRPr lang="pl-PL" sz="1000">
                        <a:effectLst/>
                        <a:latin typeface="Times New Roman" panose="02020603050405020304" pitchFamily="18" charset="0"/>
                        <a:ea typeface="Times New Roman" panose="02020603050405020304" pitchFamily="18" charset="0"/>
                      </a:endParaRPr>
                    </a:p>
                  </a:txBody>
                  <a:tcPr marL="34960" marR="34960" marT="0" marB="0"/>
                </a:tc>
              </a:tr>
              <a:tr h="248113">
                <a:tc>
                  <a:txBody>
                    <a:bodyPr/>
                    <a:lstStyle/>
                    <a:p>
                      <a:pPr marL="46990" marR="86360" algn="ctr" hangingPunct="0">
                        <a:lnSpc>
                          <a:spcPct val="115000"/>
                        </a:lnSpc>
                        <a:spcBef>
                          <a:spcPts val="600"/>
                        </a:spcBef>
                        <a:spcAft>
                          <a:spcPts val="600"/>
                        </a:spcAft>
                      </a:pPr>
                      <a:r>
                        <a:rPr lang="pl-PL" sz="1000">
                          <a:effectLst/>
                        </a:rPr>
                        <a:t>Cel ochrony</a:t>
                      </a:r>
                      <a:endParaRPr lang="pl-PL" sz="1000">
                        <a:effectLst/>
                        <a:latin typeface="Times New Roman" panose="02020603050405020304" pitchFamily="18" charset="0"/>
                        <a:ea typeface="Times New Roman" panose="02020603050405020304" pitchFamily="18" charset="0"/>
                      </a:endParaRPr>
                    </a:p>
                  </a:txBody>
                  <a:tcPr marL="34960" marR="34960" marT="0" marB="0"/>
                </a:tc>
                <a:tc>
                  <a:txBody>
                    <a:bodyPr/>
                    <a:lstStyle/>
                    <a:p>
                      <a:pPr marL="46990" marR="86360" algn="just" hangingPunct="0">
                        <a:lnSpc>
                          <a:spcPct val="115000"/>
                        </a:lnSpc>
                        <a:spcBef>
                          <a:spcPts val="600"/>
                        </a:spcBef>
                        <a:spcAft>
                          <a:spcPts val="600"/>
                        </a:spcAft>
                      </a:pPr>
                      <a:r>
                        <a:rPr lang="pl-PL" sz="1000">
                          <a:effectLst/>
                        </a:rPr>
                        <a:t>Zachowanie pozostałości dawnego parku pałacowego, cmentarzu rodu von Ramin z ciekawą florą introdukowaną i regenerującymi się zbiorowiskami leśnymi.</a:t>
                      </a:r>
                      <a:endParaRPr lang="pl-PL" sz="1000">
                        <a:effectLst/>
                        <a:latin typeface="Times New Roman" panose="02020603050405020304" pitchFamily="18" charset="0"/>
                        <a:ea typeface="Times New Roman" panose="02020603050405020304" pitchFamily="18" charset="0"/>
                      </a:endParaRPr>
                    </a:p>
                  </a:txBody>
                  <a:tcPr marL="34960" marR="34960" marT="0" marB="0"/>
                </a:tc>
              </a:tr>
              <a:tr h="3037285">
                <a:tc>
                  <a:txBody>
                    <a:bodyPr/>
                    <a:lstStyle/>
                    <a:p>
                      <a:pPr marL="46990" marR="86360" algn="ctr" hangingPunct="0">
                        <a:lnSpc>
                          <a:spcPct val="115000"/>
                        </a:lnSpc>
                        <a:spcBef>
                          <a:spcPts val="600"/>
                        </a:spcBef>
                        <a:spcAft>
                          <a:spcPts val="600"/>
                        </a:spcAft>
                      </a:pPr>
                      <a:r>
                        <a:rPr lang="pl-PL" sz="1000">
                          <a:effectLst/>
                        </a:rPr>
                        <a:t>Charakterystyka przyrodnicza obiektu</a:t>
                      </a:r>
                      <a:endParaRPr lang="pl-PL" sz="1000">
                        <a:effectLst/>
                        <a:latin typeface="Times New Roman" panose="02020603050405020304" pitchFamily="18" charset="0"/>
                        <a:ea typeface="Times New Roman" panose="02020603050405020304" pitchFamily="18" charset="0"/>
                      </a:endParaRPr>
                    </a:p>
                  </a:txBody>
                  <a:tcPr marL="34960" marR="34960" marT="0" marB="0"/>
                </a:tc>
                <a:tc>
                  <a:txBody>
                    <a:bodyPr/>
                    <a:lstStyle/>
                    <a:p>
                      <a:pPr marL="46990" marR="86360" algn="just" hangingPunct="0">
                        <a:lnSpc>
                          <a:spcPct val="115000"/>
                        </a:lnSpc>
                        <a:spcBef>
                          <a:spcPts val="600"/>
                        </a:spcBef>
                        <a:spcAft>
                          <a:spcPts val="0"/>
                        </a:spcAft>
                      </a:pPr>
                      <a:r>
                        <a:rPr lang="pl-PL" sz="1000" dirty="0">
                          <a:effectLst/>
                        </a:rPr>
                        <a:t>Teren o charakterze leśnym z zachowanymi </a:t>
                      </a:r>
                      <a:r>
                        <a:rPr lang="pl-PL" sz="1000" dirty="0" err="1">
                          <a:effectLst/>
                        </a:rPr>
                        <a:t>nasadzeniami</a:t>
                      </a:r>
                      <a:r>
                        <a:rPr lang="pl-PL" sz="1000" dirty="0">
                          <a:effectLst/>
                        </a:rPr>
                        <a:t> drzew, krzewów i nawet wciąż utrzymujących się, zdziczałych bylin ozdobnych.</a:t>
                      </a:r>
                    </a:p>
                    <a:p>
                      <a:pPr marL="46990" marR="86360" algn="just" hangingPunct="0">
                        <a:lnSpc>
                          <a:spcPct val="115000"/>
                        </a:lnSpc>
                        <a:spcBef>
                          <a:spcPts val="600"/>
                        </a:spcBef>
                        <a:spcAft>
                          <a:spcPts val="600"/>
                        </a:spcAft>
                      </a:pPr>
                      <a:r>
                        <a:rPr lang="pl-PL" sz="1000" dirty="0">
                          <a:effectLst/>
                        </a:rPr>
                        <a:t>Wzdłuż drogi Gunice-Węgornik regularna aleja lip drobnolistnych, od której odchodzi aleja kasztanowców zwyczajnych prowadząca ku ruinom dawnego pałacu i taczającego go parku. Pozostałości okazałych drzew parkowych z największymi dębami proponowanymi do ochrony pomnikowej osiągającymi 525 i 385 cm obwodu w pierśnicy. W drzewostanie dominują buki, dęby, graby, jawory i klony. Liczne są krzewy ozdobne – w lesie rosną obsiewające się po okolicy cisy </a:t>
                      </a:r>
                      <a:r>
                        <a:rPr lang="pl-PL" sz="1000" dirty="0" err="1">
                          <a:effectLst/>
                        </a:rPr>
                        <a:t>Taxus</a:t>
                      </a:r>
                      <a:r>
                        <a:rPr lang="pl-PL" sz="1000" dirty="0">
                          <a:effectLst/>
                        </a:rPr>
                        <a:t> </a:t>
                      </a:r>
                      <a:r>
                        <a:rPr lang="pl-PL" sz="1000" dirty="0" err="1">
                          <a:effectLst/>
                        </a:rPr>
                        <a:t>baccata</a:t>
                      </a:r>
                      <a:r>
                        <a:rPr lang="pl-PL" sz="1000" dirty="0">
                          <a:effectLst/>
                        </a:rPr>
                        <a:t> z największym okazem wysokości 10 </a:t>
                      </a:r>
                      <a:r>
                        <a:rPr lang="pl-PL" sz="1000" dirty="0" smtClean="0">
                          <a:effectLst/>
                        </a:rPr>
                        <a:t>m </a:t>
                      </a:r>
                      <a:r>
                        <a:rPr lang="pl-PL" sz="1000" dirty="0">
                          <a:effectLst/>
                        </a:rPr>
                        <a:t>i obwodzie pnia 130 cm. Poza tym rosną tu: śnieguliczki białe </a:t>
                      </a:r>
                      <a:r>
                        <a:rPr lang="pl-PL" sz="1000" dirty="0" err="1">
                          <a:effectLst/>
                        </a:rPr>
                        <a:t>Symporicarpos</a:t>
                      </a:r>
                      <a:r>
                        <a:rPr lang="pl-PL" sz="1000" dirty="0">
                          <a:effectLst/>
                        </a:rPr>
                        <a:t> </a:t>
                      </a:r>
                      <a:r>
                        <a:rPr lang="pl-PL" sz="1000" dirty="0" err="1">
                          <a:effectLst/>
                        </a:rPr>
                        <a:t>albus</a:t>
                      </a:r>
                      <a:r>
                        <a:rPr lang="pl-PL" sz="1000" dirty="0">
                          <a:effectLst/>
                        </a:rPr>
                        <a:t>, tawuły Spirea sp., jaśminowce wonne </a:t>
                      </a:r>
                      <a:r>
                        <a:rPr lang="pl-PL" sz="1000" dirty="0" err="1">
                          <a:effectLst/>
                        </a:rPr>
                        <a:t>Philadelphus</a:t>
                      </a:r>
                      <a:r>
                        <a:rPr lang="pl-PL" sz="1000" dirty="0">
                          <a:effectLst/>
                        </a:rPr>
                        <a:t> </a:t>
                      </a:r>
                      <a:r>
                        <a:rPr lang="pl-PL" sz="1000" dirty="0" err="1">
                          <a:effectLst/>
                        </a:rPr>
                        <a:t>coronaria</a:t>
                      </a:r>
                      <a:r>
                        <a:rPr lang="pl-PL" sz="1000" dirty="0">
                          <a:effectLst/>
                        </a:rPr>
                        <a:t>, bez lilak </a:t>
                      </a:r>
                      <a:r>
                        <a:rPr lang="pl-PL" sz="1000" dirty="0" err="1">
                          <a:effectLst/>
                        </a:rPr>
                        <a:t>Syringia</a:t>
                      </a:r>
                      <a:r>
                        <a:rPr lang="pl-PL" sz="1000" dirty="0">
                          <a:effectLst/>
                        </a:rPr>
                        <a:t> </a:t>
                      </a:r>
                      <a:r>
                        <a:rPr lang="pl-PL" sz="1000" dirty="0" err="1">
                          <a:effectLst/>
                        </a:rPr>
                        <a:t>vulgaris</a:t>
                      </a:r>
                      <a:r>
                        <a:rPr lang="pl-PL" sz="1000" dirty="0">
                          <a:effectLst/>
                        </a:rPr>
                        <a:t>, porzeczka alpejska </a:t>
                      </a:r>
                      <a:r>
                        <a:rPr lang="pl-PL" sz="1000" dirty="0" err="1">
                          <a:effectLst/>
                        </a:rPr>
                        <a:t>Ribes</a:t>
                      </a:r>
                      <a:r>
                        <a:rPr lang="pl-PL" sz="1000" dirty="0">
                          <a:effectLst/>
                        </a:rPr>
                        <a:t> </a:t>
                      </a:r>
                      <a:r>
                        <a:rPr lang="pl-PL" sz="1000" dirty="0" err="1">
                          <a:effectLst/>
                        </a:rPr>
                        <a:t>alpinum</a:t>
                      </a:r>
                      <a:r>
                        <a:rPr lang="pl-PL" sz="1000" dirty="0">
                          <a:effectLst/>
                        </a:rPr>
                        <a:t>. Mimo zdziczenia i nabrania leśnego charakteru przez dawny park, nadal zachowało się tu też szereg zdziczałych bylin i krzewinek ozdobnych: sporadycznie notowana w Polsce tarczyca wyniosła </a:t>
                      </a:r>
                      <a:r>
                        <a:rPr lang="pl-PL" sz="1000" dirty="0" err="1">
                          <a:effectLst/>
                        </a:rPr>
                        <a:t>Scutellaria</a:t>
                      </a:r>
                      <a:r>
                        <a:rPr lang="pl-PL" sz="1000" dirty="0">
                          <a:effectLst/>
                        </a:rPr>
                        <a:t> </a:t>
                      </a:r>
                      <a:r>
                        <a:rPr lang="pl-PL" sz="1000" dirty="0" err="1">
                          <a:effectLst/>
                        </a:rPr>
                        <a:t>altissima</a:t>
                      </a:r>
                      <a:r>
                        <a:rPr lang="pl-PL" sz="1000" dirty="0">
                          <a:effectLst/>
                        </a:rPr>
                        <a:t>, barwinek pospolity Vinca minor, kosmatka gajowa </a:t>
                      </a:r>
                      <a:r>
                        <a:rPr lang="pl-PL" sz="1000" dirty="0" err="1">
                          <a:effectLst/>
                        </a:rPr>
                        <a:t>Luzula</a:t>
                      </a:r>
                      <a:r>
                        <a:rPr lang="pl-PL" sz="1000" dirty="0">
                          <a:effectLst/>
                        </a:rPr>
                        <a:t> </a:t>
                      </a:r>
                      <a:r>
                        <a:rPr lang="pl-PL" sz="1000" dirty="0" err="1">
                          <a:effectLst/>
                        </a:rPr>
                        <a:t>nemorosa</a:t>
                      </a:r>
                      <a:r>
                        <a:rPr lang="pl-PL" sz="1000" dirty="0">
                          <a:effectLst/>
                        </a:rPr>
                        <a:t>, wieczornik damski </a:t>
                      </a:r>
                      <a:r>
                        <a:rPr lang="pl-PL" sz="1000" dirty="0" err="1">
                          <a:effectLst/>
                        </a:rPr>
                        <a:t>Hesperis</a:t>
                      </a:r>
                      <a:r>
                        <a:rPr lang="pl-PL" sz="1000" dirty="0">
                          <a:effectLst/>
                        </a:rPr>
                        <a:t> </a:t>
                      </a:r>
                      <a:r>
                        <a:rPr lang="pl-PL" sz="1000" dirty="0" err="1">
                          <a:effectLst/>
                        </a:rPr>
                        <a:t>matronalis</a:t>
                      </a:r>
                      <a:r>
                        <a:rPr lang="pl-PL" sz="1000" dirty="0">
                          <a:effectLst/>
                        </a:rPr>
                        <a:t>, naparstnica purpurowa Digitalis </a:t>
                      </a:r>
                      <a:r>
                        <a:rPr lang="pl-PL" sz="1000" dirty="0" err="1">
                          <a:effectLst/>
                        </a:rPr>
                        <a:t>purpurea</a:t>
                      </a:r>
                      <a:r>
                        <a:rPr lang="pl-PL" sz="1000" dirty="0">
                          <a:effectLst/>
                        </a:rPr>
                        <a:t>. Występujące tu naturalnie gatunki runa wskazują na podłoże raczej dość ubogie i kwaśne. Z powodu zacienienia dość rzadko rosną tu: orlica pospolita </a:t>
                      </a:r>
                      <a:r>
                        <a:rPr lang="pl-PL" sz="1000" dirty="0" err="1">
                          <a:effectLst/>
                        </a:rPr>
                        <a:t>Pteridium</a:t>
                      </a:r>
                      <a:r>
                        <a:rPr lang="pl-PL" sz="1000" dirty="0">
                          <a:effectLst/>
                        </a:rPr>
                        <a:t> </a:t>
                      </a:r>
                      <a:r>
                        <a:rPr lang="pl-PL" sz="1000" dirty="0" err="1">
                          <a:effectLst/>
                        </a:rPr>
                        <a:t>aquilinum</a:t>
                      </a:r>
                      <a:r>
                        <a:rPr lang="pl-PL" sz="1000" dirty="0">
                          <a:effectLst/>
                        </a:rPr>
                        <a:t>, konwalia majowa </a:t>
                      </a:r>
                      <a:r>
                        <a:rPr lang="pl-PL" sz="1000" dirty="0" err="1">
                          <a:effectLst/>
                        </a:rPr>
                        <a:t>Convallaria</a:t>
                      </a:r>
                      <a:r>
                        <a:rPr lang="pl-PL" sz="1000" dirty="0">
                          <a:effectLst/>
                        </a:rPr>
                        <a:t> </a:t>
                      </a:r>
                      <a:r>
                        <a:rPr lang="pl-PL" sz="1000" dirty="0" err="1">
                          <a:effectLst/>
                        </a:rPr>
                        <a:t>majalis</a:t>
                      </a:r>
                      <a:r>
                        <a:rPr lang="pl-PL" sz="1000" dirty="0">
                          <a:effectLst/>
                        </a:rPr>
                        <a:t>, trzcinnik leśny </a:t>
                      </a:r>
                      <a:r>
                        <a:rPr lang="pl-PL" sz="1000" dirty="0" err="1">
                          <a:effectLst/>
                        </a:rPr>
                        <a:t>Calamagrostis</a:t>
                      </a:r>
                      <a:r>
                        <a:rPr lang="pl-PL" sz="1000" dirty="0">
                          <a:effectLst/>
                        </a:rPr>
                        <a:t> </a:t>
                      </a:r>
                      <a:r>
                        <a:rPr lang="pl-PL" sz="1000" dirty="0" err="1">
                          <a:effectLst/>
                        </a:rPr>
                        <a:t>arundinacea</a:t>
                      </a:r>
                      <a:r>
                        <a:rPr lang="pl-PL" sz="1000" dirty="0">
                          <a:effectLst/>
                        </a:rPr>
                        <a:t>, konwalijka dwulistna </a:t>
                      </a:r>
                      <a:r>
                        <a:rPr lang="pl-PL" sz="1000" dirty="0" err="1">
                          <a:effectLst/>
                        </a:rPr>
                        <a:t>Majanthemum</a:t>
                      </a:r>
                      <a:r>
                        <a:rPr lang="pl-PL" sz="1000" dirty="0">
                          <a:effectLst/>
                        </a:rPr>
                        <a:t> </a:t>
                      </a:r>
                      <a:r>
                        <a:rPr lang="pl-PL" sz="1000" dirty="0" err="1">
                          <a:effectLst/>
                        </a:rPr>
                        <a:t>bifolium</a:t>
                      </a:r>
                      <a:r>
                        <a:rPr lang="pl-PL" sz="1000" dirty="0">
                          <a:effectLst/>
                        </a:rPr>
                        <a:t>. Obszar dawnego parku przylega do dobrze zachowanego płatu kwaśnej buczyny </a:t>
                      </a:r>
                      <a:r>
                        <a:rPr lang="pl-PL" sz="1000" dirty="0" err="1">
                          <a:effectLst/>
                        </a:rPr>
                        <a:t>Luzulo</a:t>
                      </a:r>
                      <a:r>
                        <a:rPr lang="pl-PL" sz="1000" dirty="0">
                          <a:effectLst/>
                        </a:rPr>
                        <a:t> </a:t>
                      </a:r>
                      <a:r>
                        <a:rPr lang="pl-PL" sz="1000" dirty="0" err="1">
                          <a:effectLst/>
                        </a:rPr>
                        <a:t>pilosae-Fagetum</a:t>
                      </a:r>
                      <a:r>
                        <a:rPr lang="pl-PL" sz="1000" dirty="0">
                          <a:effectLst/>
                        </a:rPr>
                        <a:t> z runem tworzonym przez orlicę, konwalię, turzycę </a:t>
                      </a:r>
                      <a:r>
                        <a:rPr lang="pl-PL" sz="1000" dirty="0" err="1">
                          <a:effectLst/>
                        </a:rPr>
                        <a:t>pigułkowatą</a:t>
                      </a:r>
                      <a:r>
                        <a:rPr lang="pl-PL" sz="1000" dirty="0">
                          <a:effectLst/>
                        </a:rPr>
                        <a:t> </a:t>
                      </a:r>
                      <a:r>
                        <a:rPr lang="pl-PL" sz="1000" dirty="0" err="1">
                          <a:effectLst/>
                        </a:rPr>
                        <a:t>Carex</a:t>
                      </a:r>
                      <a:r>
                        <a:rPr lang="pl-PL" sz="1000" dirty="0">
                          <a:effectLst/>
                        </a:rPr>
                        <a:t> </a:t>
                      </a:r>
                      <a:r>
                        <a:rPr lang="pl-PL" sz="1000" dirty="0" err="1">
                          <a:effectLst/>
                        </a:rPr>
                        <a:t>pilulifera</a:t>
                      </a:r>
                      <a:r>
                        <a:rPr lang="pl-PL" sz="1000" dirty="0">
                          <a:effectLst/>
                        </a:rPr>
                        <a:t>. Na skraju lasu dobrze wykształcony okrajek z rzadkimi w gminie gatunkami takimi jak bukwica zwyczajna </a:t>
                      </a:r>
                      <a:r>
                        <a:rPr lang="pl-PL" sz="1000" dirty="0" err="1">
                          <a:effectLst/>
                        </a:rPr>
                        <a:t>Betonica</a:t>
                      </a:r>
                      <a:r>
                        <a:rPr lang="pl-PL" sz="1000" dirty="0">
                          <a:effectLst/>
                        </a:rPr>
                        <a:t> </a:t>
                      </a:r>
                      <a:r>
                        <a:rPr lang="pl-PL" sz="1000" dirty="0" err="1">
                          <a:effectLst/>
                        </a:rPr>
                        <a:t>officinalis</a:t>
                      </a:r>
                      <a:r>
                        <a:rPr lang="pl-PL" sz="1000" dirty="0">
                          <a:effectLst/>
                        </a:rPr>
                        <a:t>, wieżyczka gładka </a:t>
                      </a:r>
                      <a:r>
                        <a:rPr lang="pl-PL" sz="1000" dirty="0" err="1">
                          <a:effectLst/>
                        </a:rPr>
                        <a:t>Turritis</a:t>
                      </a:r>
                      <a:r>
                        <a:rPr lang="pl-PL" sz="1000" dirty="0">
                          <a:effectLst/>
                        </a:rPr>
                        <a:t> </a:t>
                      </a:r>
                      <a:r>
                        <a:rPr lang="pl-PL" sz="1000" dirty="0" err="1">
                          <a:effectLst/>
                        </a:rPr>
                        <a:t>glabra</a:t>
                      </a:r>
                      <a:r>
                        <a:rPr lang="pl-PL" sz="1000" dirty="0">
                          <a:effectLst/>
                        </a:rPr>
                        <a:t>, koniczyna pogięta Trifolium medium. W obrębie parku widoczne pozostałości dawnych stawów i łączących je rowów, obecnie suchych. </a:t>
                      </a:r>
                      <a:endParaRPr lang="pl-PL" sz="1000" dirty="0">
                        <a:effectLst/>
                        <a:latin typeface="Times New Roman" panose="02020603050405020304" pitchFamily="18" charset="0"/>
                        <a:ea typeface="Times New Roman" panose="02020603050405020304" pitchFamily="18" charset="0"/>
                      </a:endParaRPr>
                    </a:p>
                  </a:txBody>
                  <a:tcPr marL="34960" marR="34960" marT="0" marB="0"/>
                </a:tc>
              </a:tr>
              <a:tr h="124056">
                <a:tc>
                  <a:txBody>
                    <a:bodyPr/>
                    <a:lstStyle/>
                    <a:p>
                      <a:pPr marL="46990" marR="86360" algn="ctr" hangingPunct="0">
                        <a:lnSpc>
                          <a:spcPct val="115000"/>
                        </a:lnSpc>
                        <a:spcBef>
                          <a:spcPts val="600"/>
                        </a:spcBef>
                        <a:spcAft>
                          <a:spcPts val="600"/>
                        </a:spcAft>
                      </a:pPr>
                      <a:r>
                        <a:rPr lang="pl-PL" sz="1000">
                          <a:effectLst/>
                        </a:rPr>
                        <a:t>Położenie</a:t>
                      </a:r>
                      <a:endParaRPr lang="pl-PL" sz="1000">
                        <a:effectLst/>
                        <a:latin typeface="Times New Roman" panose="02020603050405020304" pitchFamily="18" charset="0"/>
                        <a:ea typeface="Times New Roman" panose="02020603050405020304" pitchFamily="18" charset="0"/>
                      </a:endParaRPr>
                    </a:p>
                  </a:txBody>
                  <a:tcPr marL="34960" marR="34960" marT="0" marB="0"/>
                </a:tc>
                <a:tc>
                  <a:txBody>
                    <a:bodyPr/>
                    <a:lstStyle/>
                    <a:p>
                      <a:pPr marL="46990" marR="86360" algn="just" hangingPunct="0">
                        <a:lnSpc>
                          <a:spcPct val="115000"/>
                        </a:lnSpc>
                        <a:spcBef>
                          <a:spcPts val="600"/>
                        </a:spcBef>
                        <a:spcAft>
                          <a:spcPts val="600"/>
                        </a:spcAft>
                      </a:pPr>
                      <a:r>
                        <a:rPr lang="pl-PL" sz="1000">
                          <a:effectLst/>
                        </a:rPr>
                        <a:t>Przy drodze z Gunic do Węgornika, Nadl. Trzebież. Oddz. 653g,j,m,n,o,p,r,s,t</a:t>
                      </a:r>
                      <a:endParaRPr lang="pl-PL" sz="1000">
                        <a:effectLst/>
                        <a:latin typeface="Times New Roman" panose="02020603050405020304" pitchFamily="18" charset="0"/>
                        <a:ea typeface="Times New Roman" panose="02020603050405020304" pitchFamily="18" charset="0"/>
                      </a:endParaRPr>
                    </a:p>
                  </a:txBody>
                  <a:tcPr marL="34960" marR="34960" marT="0" marB="0"/>
                </a:tc>
              </a:tr>
              <a:tr h="372169">
                <a:tc>
                  <a:txBody>
                    <a:bodyPr/>
                    <a:lstStyle/>
                    <a:p>
                      <a:pPr marL="46990" marR="86360" algn="ctr" hangingPunct="0">
                        <a:lnSpc>
                          <a:spcPct val="115000"/>
                        </a:lnSpc>
                        <a:spcBef>
                          <a:spcPts val="600"/>
                        </a:spcBef>
                        <a:spcAft>
                          <a:spcPts val="600"/>
                        </a:spcAft>
                      </a:pPr>
                      <a:r>
                        <a:rPr lang="pl-PL" sz="1000">
                          <a:effectLst/>
                        </a:rPr>
                        <a:t>Zagrożenia</a:t>
                      </a:r>
                      <a:endParaRPr lang="pl-PL" sz="1000">
                        <a:effectLst/>
                        <a:latin typeface="Times New Roman" panose="02020603050405020304" pitchFamily="18" charset="0"/>
                        <a:ea typeface="Times New Roman" panose="02020603050405020304" pitchFamily="18" charset="0"/>
                      </a:endParaRPr>
                    </a:p>
                  </a:txBody>
                  <a:tcPr marL="34960" marR="34960" marT="0" marB="0"/>
                </a:tc>
                <a:tc>
                  <a:txBody>
                    <a:bodyPr/>
                    <a:lstStyle/>
                    <a:p>
                      <a:pPr marL="46990" marR="86360" algn="just" hangingPunct="0">
                        <a:lnSpc>
                          <a:spcPct val="115000"/>
                        </a:lnSpc>
                        <a:spcBef>
                          <a:spcPts val="600"/>
                        </a:spcBef>
                        <a:spcAft>
                          <a:spcPts val="600"/>
                        </a:spcAft>
                      </a:pPr>
                      <a:r>
                        <a:rPr lang="pl-PL" sz="1000">
                          <a:effectLst/>
                        </a:rPr>
                        <a:t>Brak bezpośrednich. Potencjalnie zręby zupełne i nasadzenie plantacyjne drzew – sosen        i świerków – w bezpośrednim sąsiedztwie dawnego parku (w obrębie obszaru proponowanego do ochrony).</a:t>
                      </a:r>
                      <a:endParaRPr lang="pl-PL" sz="1000">
                        <a:effectLst/>
                        <a:latin typeface="Times New Roman" panose="02020603050405020304" pitchFamily="18" charset="0"/>
                        <a:ea typeface="Times New Roman" panose="02020603050405020304" pitchFamily="18" charset="0"/>
                      </a:endParaRPr>
                    </a:p>
                  </a:txBody>
                  <a:tcPr marL="34960" marR="34960" marT="0" marB="0"/>
                </a:tc>
              </a:tr>
              <a:tr h="496226">
                <a:tc>
                  <a:txBody>
                    <a:bodyPr/>
                    <a:lstStyle/>
                    <a:p>
                      <a:pPr marL="46990" marR="86360" algn="ctr" hangingPunct="0">
                        <a:lnSpc>
                          <a:spcPct val="115000"/>
                        </a:lnSpc>
                        <a:spcBef>
                          <a:spcPts val="600"/>
                        </a:spcBef>
                        <a:spcAft>
                          <a:spcPts val="0"/>
                        </a:spcAft>
                      </a:pPr>
                      <a:r>
                        <a:rPr lang="pl-PL" sz="1000">
                          <a:effectLst/>
                        </a:rPr>
                        <a:t>Wskazania konserwatorskie </a:t>
                      </a:r>
                    </a:p>
                    <a:p>
                      <a:pPr marL="46990" marR="86360" algn="ctr" hangingPunct="0">
                        <a:lnSpc>
                          <a:spcPct val="115000"/>
                        </a:lnSpc>
                        <a:spcBef>
                          <a:spcPts val="600"/>
                        </a:spcBef>
                        <a:spcAft>
                          <a:spcPts val="600"/>
                        </a:spcAft>
                      </a:pPr>
                      <a:r>
                        <a:rPr lang="pl-PL" sz="1000">
                          <a:effectLst/>
                        </a:rPr>
                        <a:t>i planistyczne</a:t>
                      </a:r>
                      <a:endParaRPr lang="pl-PL" sz="1000">
                        <a:effectLst/>
                        <a:latin typeface="Times New Roman" panose="02020603050405020304" pitchFamily="18" charset="0"/>
                        <a:ea typeface="Times New Roman" panose="02020603050405020304" pitchFamily="18" charset="0"/>
                      </a:endParaRPr>
                    </a:p>
                  </a:txBody>
                  <a:tcPr marL="34960" marR="34960" marT="0" marB="0"/>
                </a:tc>
                <a:tc>
                  <a:txBody>
                    <a:bodyPr/>
                    <a:lstStyle/>
                    <a:p>
                      <a:pPr marL="46990" marR="86360" algn="just" hangingPunct="0">
                        <a:lnSpc>
                          <a:spcPct val="115000"/>
                        </a:lnSpc>
                        <a:spcBef>
                          <a:spcPts val="600"/>
                        </a:spcBef>
                        <a:spcAft>
                          <a:spcPts val="0"/>
                        </a:spcAft>
                      </a:pPr>
                      <a:r>
                        <a:rPr lang="pl-PL" sz="1000" dirty="0">
                          <a:effectLst/>
                        </a:rPr>
                        <a:t>Ochrona konserwatorska alei oraz pozostałości nasadzeń drzew i krzewów ozdobnych.        W odniesieniu do pozostałego obszaru regeneracja roślinności leśnej o charakterze kwaśnych buczyn, dąbrów, a przy skrajach i w obniżeniach – grądów, z dobrze wykształconymi okrajkami.</a:t>
                      </a:r>
                      <a:endParaRPr lang="pl-PL" sz="1000" dirty="0">
                        <a:effectLst/>
                        <a:latin typeface="Times New Roman" panose="02020603050405020304" pitchFamily="18" charset="0"/>
                        <a:ea typeface="Times New Roman" panose="02020603050405020304" pitchFamily="18" charset="0"/>
                      </a:endParaRPr>
                    </a:p>
                  </a:txBody>
                  <a:tcPr marL="34960" marR="34960" marT="0" marB="0"/>
                </a:tc>
              </a:tr>
            </a:tbl>
          </a:graphicData>
        </a:graphic>
      </p:graphicFrame>
      <p:sp>
        <p:nvSpPr>
          <p:cNvPr id="9" name="Prostokąt 8"/>
          <p:cNvSpPr/>
          <p:nvPr/>
        </p:nvSpPr>
        <p:spPr>
          <a:xfrm>
            <a:off x="394941" y="983775"/>
            <a:ext cx="8569547" cy="410882"/>
          </a:xfrm>
          <a:prstGeom prst="rect">
            <a:avLst/>
          </a:prstGeom>
        </p:spPr>
        <p:txBody>
          <a:bodyPr wrap="square">
            <a:spAutoFit/>
          </a:bodyPr>
          <a:lstStyle/>
          <a:p>
            <a:pPr marL="46990" marR="86360" algn="ctr" hangingPunct="0">
              <a:lnSpc>
                <a:spcPct val="115000"/>
              </a:lnSpc>
              <a:spcBef>
                <a:spcPts val="600"/>
              </a:spcBef>
              <a:spcAft>
                <a:spcPts val="600"/>
              </a:spcAft>
            </a:pPr>
            <a:r>
              <a:rPr lang="pl-PL" b="1" dirty="0" smtClean="0">
                <a:solidFill>
                  <a:schemeClr val="tx2">
                    <a:lumMod val="60000"/>
                    <a:lumOff val="40000"/>
                  </a:schemeClr>
                </a:solidFill>
              </a:rPr>
              <a:t>PROPONOWANY ZESPÓŁ PRZYRODNICZO-KRAJOBRAZOWY „PARK RODU VON RAMIN” </a:t>
            </a:r>
            <a:endParaRPr lang="pl-PL" b="1" dirty="0">
              <a:solidFill>
                <a:schemeClr val="tx2">
                  <a:lumMod val="60000"/>
                  <a:lumOff val="4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709192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graphicFrame>
        <p:nvGraphicFramePr>
          <p:cNvPr id="8" name="Tabela 7"/>
          <p:cNvGraphicFramePr>
            <a:graphicFrameLocks noGrp="1"/>
          </p:cNvGraphicFramePr>
          <p:nvPr>
            <p:extLst>
              <p:ext uri="{D42A27DB-BD31-4B8C-83A1-F6EECF244321}">
                <p14:modId xmlns:p14="http://schemas.microsoft.com/office/powerpoint/2010/main" val="1403027420"/>
              </p:ext>
            </p:extLst>
          </p:nvPr>
        </p:nvGraphicFramePr>
        <p:xfrm>
          <a:off x="1691640" y="2051907"/>
          <a:ext cx="5760720" cy="4358640"/>
        </p:xfrm>
        <a:graphic>
          <a:graphicData uri="http://schemas.openxmlformats.org/drawingml/2006/table">
            <a:tbl>
              <a:tblPr>
                <a:tableStyleId>{5C22544A-7EE6-4342-B048-85BDC9FD1C3A}</a:tableStyleId>
              </a:tblPr>
              <a:tblGrid>
                <a:gridCol w="1260475"/>
                <a:gridCol w="4500245"/>
              </a:tblGrid>
              <a:tr h="0">
                <a:tc>
                  <a:txBody>
                    <a:bodyPr/>
                    <a:lstStyle/>
                    <a:p>
                      <a:pPr marL="46990" marR="86360" algn="ctr" hangingPunct="0">
                        <a:lnSpc>
                          <a:spcPct val="115000"/>
                        </a:lnSpc>
                        <a:spcBef>
                          <a:spcPts val="600"/>
                        </a:spcBef>
                        <a:spcAft>
                          <a:spcPts val="600"/>
                        </a:spcAft>
                      </a:pPr>
                      <a:r>
                        <a:rPr lang="pl-PL" sz="1000" dirty="0">
                          <a:effectLst/>
                        </a:rPr>
                        <a:t>Forma ochrony</a:t>
                      </a:r>
                      <a:endParaRPr lang="pl-PL" sz="10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ctr" hangingPunct="0">
                        <a:lnSpc>
                          <a:spcPct val="115000"/>
                        </a:lnSpc>
                        <a:spcBef>
                          <a:spcPts val="600"/>
                        </a:spcBef>
                        <a:spcAft>
                          <a:spcPts val="600"/>
                        </a:spcAft>
                      </a:pPr>
                      <a:r>
                        <a:rPr lang="pl-PL" sz="1000">
                          <a:effectLst/>
                        </a:rPr>
                        <a:t>Proponowany zespół przyrodniczo-krajobrazowy</a:t>
                      </a:r>
                      <a:br>
                        <a:rPr lang="pl-PL" sz="1000">
                          <a:effectLst/>
                        </a:rPr>
                      </a:br>
                      <a:r>
                        <a:rPr lang="pl-PL" sz="1000">
                          <a:effectLst/>
                        </a:rPr>
                        <a:t>„Wyspy Odrzańskie” </a:t>
                      </a:r>
                      <a:endParaRPr lang="pl-PL" sz="10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Powierzchnia</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ctr" hangingPunct="0">
                        <a:lnSpc>
                          <a:spcPct val="115000"/>
                        </a:lnSpc>
                        <a:spcBef>
                          <a:spcPts val="600"/>
                        </a:spcBef>
                        <a:spcAft>
                          <a:spcPts val="600"/>
                        </a:spcAft>
                      </a:pPr>
                      <a:r>
                        <a:rPr lang="pl-PL" sz="1000">
                          <a:effectLst/>
                        </a:rPr>
                        <a:t>Ok. 100 ha</a:t>
                      </a:r>
                      <a:endParaRPr lang="pl-PL" sz="10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Cel ochrony</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a:effectLst/>
                        </a:rPr>
                        <a:t>Zachowanie aluwialnego krajobrazu niezamieszkałych wysp odrzańskich z typową dla nich mozaiką siedlisk bagiennych i zaroślowych</a:t>
                      </a:r>
                      <a:endParaRPr lang="pl-PL" sz="10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Charakterystyka przyrodnicza obiektu</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0"/>
                        </a:spcAft>
                      </a:pPr>
                      <a:r>
                        <a:rPr lang="pl-PL" sz="1000" dirty="0">
                          <a:effectLst/>
                        </a:rPr>
                        <a:t>Niezamieszkałe i nieużytkowane wyspy położone w nurcie Odry. Pokryte są mozaiką roślinności bagiennej i typowej dla terenów zalewowych (szuwary i zarośla wierzbowe). Struktura roślinności i drzewostanów w dużej mierze naturalna ze względu na brak użytkowania, zwłaszcza w minionych dziesięcioleciach. </a:t>
                      </a:r>
                    </a:p>
                    <a:p>
                      <a:pPr marL="46990" marR="86360" algn="just" hangingPunct="0">
                        <a:lnSpc>
                          <a:spcPct val="115000"/>
                        </a:lnSpc>
                        <a:spcBef>
                          <a:spcPts val="600"/>
                        </a:spcBef>
                        <a:spcAft>
                          <a:spcPts val="600"/>
                        </a:spcAft>
                      </a:pPr>
                      <a:r>
                        <a:rPr lang="pl-PL" sz="1000" dirty="0">
                          <a:effectLst/>
                        </a:rPr>
                        <a:t>Stanowiska gatunków zagrożonych i chronionych roślin (salwinia pływająca </a:t>
                      </a:r>
                      <a:r>
                        <a:rPr lang="pl-PL" sz="1000" dirty="0" err="1">
                          <a:effectLst/>
                        </a:rPr>
                        <a:t>Salvinia</a:t>
                      </a:r>
                      <a:r>
                        <a:rPr lang="pl-PL" sz="1000" dirty="0">
                          <a:effectLst/>
                        </a:rPr>
                        <a:t> </a:t>
                      </a:r>
                      <a:r>
                        <a:rPr lang="pl-PL" sz="1000" dirty="0" err="1">
                          <a:effectLst/>
                        </a:rPr>
                        <a:t>natans</a:t>
                      </a:r>
                      <a:r>
                        <a:rPr lang="pl-PL" sz="1000" dirty="0">
                          <a:effectLst/>
                        </a:rPr>
                        <a:t>, grzybienie białe </a:t>
                      </a:r>
                      <a:r>
                        <a:rPr lang="pl-PL" sz="1000" dirty="0" err="1">
                          <a:effectLst/>
                        </a:rPr>
                        <a:t>Nymphaea</a:t>
                      </a:r>
                      <a:r>
                        <a:rPr lang="pl-PL" sz="1000" dirty="0">
                          <a:effectLst/>
                        </a:rPr>
                        <a:t> alba, dzięgiel litwor nadbrzeżny </a:t>
                      </a:r>
                      <a:r>
                        <a:rPr lang="pl-PL" sz="1000" dirty="0" err="1">
                          <a:effectLst/>
                        </a:rPr>
                        <a:t>Angelica</a:t>
                      </a:r>
                      <a:r>
                        <a:rPr lang="pl-PL" sz="1000" dirty="0">
                          <a:effectLst/>
                        </a:rPr>
                        <a:t> </a:t>
                      </a:r>
                      <a:r>
                        <a:rPr lang="pl-PL" sz="1000" dirty="0" err="1">
                          <a:effectLst/>
                        </a:rPr>
                        <a:t>archangelica</a:t>
                      </a:r>
                      <a:r>
                        <a:rPr lang="pl-PL" sz="1000" dirty="0">
                          <a:effectLst/>
                        </a:rPr>
                        <a:t> </a:t>
                      </a:r>
                      <a:r>
                        <a:rPr lang="pl-PL" sz="1000" dirty="0" err="1">
                          <a:effectLst/>
                        </a:rPr>
                        <a:t>litoralis</a:t>
                      </a:r>
                      <a:r>
                        <a:rPr lang="pl-PL" sz="1000" dirty="0">
                          <a:effectLst/>
                        </a:rPr>
                        <a:t>, starzec bagienny </a:t>
                      </a:r>
                      <a:r>
                        <a:rPr lang="pl-PL" sz="1000" dirty="0" err="1">
                          <a:effectLst/>
                        </a:rPr>
                        <a:t>Senecio</a:t>
                      </a:r>
                      <a:r>
                        <a:rPr lang="pl-PL" sz="1000" dirty="0">
                          <a:effectLst/>
                        </a:rPr>
                        <a:t> </a:t>
                      </a:r>
                      <a:r>
                        <a:rPr lang="pl-PL" sz="1000" dirty="0" err="1">
                          <a:effectLst/>
                        </a:rPr>
                        <a:t>paludosus</a:t>
                      </a:r>
                      <a:r>
                        <a:rPr lang="pl-PL" sz="1000" dirty="0">
                          <a:effectLst/>
                        </a:rPr>
                        <a:t>). </a:t>
                      </a:r>
                      <a:endParaRPr lang="pl-PL" sz="1000" dirty="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Położenie</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a:effectLst/>
                        </a:rPr>
                        <a:t>Wyspy: Wielki Karw, Długi Ostrów i Mnisi Ostrów w nurcie Odry. Dodatkowo północny kraniec wyspy Skolwiński Ostrów (wyspa w całości proponowana do ochrony w ramach waloryzacji sąsiedniej gminy Szczecin).</a:t>
                      </a:r>
                      <a:endParaRPr lang="pl-PL" sz="10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Zagrożenia</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36195" marR="36195" algn="just">
                        <a:lnSpc>
                          <a:spcPct val="115000"/>
                        </a:lnSpc>
                        <a:spcBef>
                          <a:spcPts val="600"/>
                        </a:spcBef>
                        <a:spcAft>
                          <a:spcPts val="600"/>
                        </a:spcAft>
                      </a:pPr>
                      <a:r>
                        <a:rPr lang="pl-PL" sz="1000">
                          <a:effectLst/>
                        </a:rPr>
                        <a:t>Zmiana przeznaczenia terenu – zwłaszcza potencjalna presja inwestycyjna lub przebudowa hydrotechniczna. Docelowo oczekiwać należy dużych zmian w środowisku w związku ze skutkami podnoszenia poziomu morza – wzrost częstości cofek i długości trwania zalewów.  Wpływ gatunków inwazyjnych (zwłaszcza niecierpek gruczołowaty i klon jesionolistny).</a:t>
                      </a:r>
                      <a:endParaRPr lang="pl-PL" sz="1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0">
                <a:tc>
                  <a:txBody>
                    <a:bodyPr/>
                    <a:lstStyle/>
                    <a:p>
                      <a:pPr marL="46990" marR="86360" algn="ctr" hangingPunct="0">
                        <a:lnSpc>
                          <a:spcPct val="115000"/>
                        </a:lnSpc>
                        <a:spcBef>
                          <a:spcPts val="600"/>
                        </a:spcBef>
                        <a:spcAft>
                          <a:spcPts val="0"/>
                        </a:spcAft>
                      </a:pPr>
                      <a:r>
                        <a:rPr lang="pl-PL" sz="1000">
                          <a:effectLst/>
                        </a:rPr>
                        <a:t>Wskazania konserwatorskie </a:t>
                      </a:r>
                    </a:p>
                    <a:p>
                      <a:pPr marL="46990" marR="86360" algn="ctr" hangingPunct="0">
                        <a:lnSpc>
                          <a:spcPct val="115000"/>
                        </a:lnSpc>
                        <a:spcBef>
                          <a:spcPts val="600"/>
                        </a:spcBef>
                        <a:spcAft>
                          <a:spcPts val="600"/>
                        </a:spcAft>
                      </a:pPr>
                      <a:r>
                        <a:rPr lang="pl-PL" sz="1000">
                          <a:effectLst/>
                        </a:rPr>
                        <a:t>i planistyczne</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ctr" hangingPunct="0">
                        <a:lnSpc>
                          <a:spcPct val="115000"/>
                        </a:lnSpc>
                        <a:spcBef>
                          <a:spcPts val="600"/>
                        </a:spcBef>
                        <a:spcAft>
                          <a:spcPts val="600"/>
                        </a:spcAft>
                      </a:pPr>
                      <a:r>
                        <a:rPr lang="pl-PL" sz="1000" dirty="0">
                          <a:effectLst/>
                        </a:rPr>
                        <a:t>Obszar pozostawić do ochrony biernej z dopuszczeniem zwalczania gatunków inwazyjnych.</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
        <p:nvSpPr>
          <p:cNvPr id="9" name="Prostokąt 8"/>
          <p:cNvSpPr/>
          <p:nvPr/>
        </p:nvSpPr>
        <p:spPr>
          <a:xfrm>
            <a:off x="35496" y="1052736"/>
            <a:ext cx="8928992" cy="369332"/>
          </a:xfrm>
          <a:prstGeom prst="rect">
            <a:avLst/>
          </a:prstGeom>
        </p:spPr>
        <p:txBody>
          <a:bodyPr wrap="square">
            <a:spAutoFit/>
          </a:bodyPr>
          <a:lstStyle/>
          <a:p>
            <a:pPr algn="ctr"/>
            <a:r>
              <a:rPr lang="pl-PL" b="1" dirty="0" smtClean="0">
                <a:solidFill>
                  <a:schemeClr val="tx2">
                    <a:lumMod val="60000"/>
                    <a:lumOff val="40000"/>
                  </a:schemeClr>
                </a:solidFill>
                <a:latin typeface="Calibri" panose="020F0502020204030204" pitchFamily="34" charset="0"/>
                <a:ea typeface="Calibri" panose="020F0502020204030204" pitchFamily="34" charset="0"/>
                <a:cs typeface="Calibri" panose="020F0502020204030204" pitchFamily="34" charset="0"/>
              </a:rPr>
              <a:t>PROPONOWANY ZESPÓŁ PRZYRODNICZO-KRAJOBRAZOWY „WYSPY ODRZAŃSKIE” </a:t>
            </a:r>
            <a:endParaRPr lang="pl-PL" dirty="0">
              <a:solidFill>
                <a:schemeClr val="tx2">
                  <a:lumMod val="60000"/>
                  <a:lumOff val="40000"/>
                </a:schemeClr>
              </a:solidFill>
            </a:endParaRPr>
          </a:p>
        </p:txBody>
      </p:sp>
    </p:spTree>
    <p:extLst>
      <p:ext uri="{BB962C8B-B14F-4D97-AF65-F5344CB8AC3E}">
        <p14:creationId xmlns:p14="http://schemas.microsoft.com/office/powerpoint/2010/main" val="24828391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a 7"/>
          <p:cNvGraphicFramePr>
            <a:graphicFrameLocks noGrp="1"/>
          </p:cNvGraphicFramePr>
          <p:nvPr>
            <p:extLst>
              <p:ext uri="{D42A27DB-BD31-4B8C-83A1-F6EECF244321}">
                <p14:modId xmlns:p14="http://schemas.microsoft.com/office/powerpoint/2010/main" val="3989718748"/>
              </p:ext>
            </p:extLst>
          </p:nvPr>
        </p:nvGraphicFramePr>
        <p:xfrm>
          <a:off x="1691640" y="2168874"/>
          <a:ext cx="5760720" cy="3931920"/>
        </p:xfrm>
        <a:graphic>
          <a:graphicData uri="http://schemas.openxmlformats.org/drawingml/2006/table">
            <a:tbl>
              <a:tblPr>
                <a:tableStyleId>{5C22544A-7EE6-4342-B048-85BDC9FD1C3A}</a:tableStyleId>
              </a:tblPr>
              <a:tblGrid>
                <a:gridCol w="1260475"/>
                <a:gridCol w="4500245"/>
              </a:tblGrid>
              <a:tr h="0">
                <a:tc>
                  <a:txBody>
                    <a:bodyPr/>
                    <a:lstStyle/>
                    <a:p>
                      <a:pPr marL="46990" marR="86360" algn="ctr" hangingPunct="0">
                        <a:lnSpc>
                          <a:spcPct val="115000"/>
                        </a:lnSpc>
                        <a:spcBef>
                          <a:spcPts val="600"/>
                        </a:spcBef>
                        <a:spcAft>
                          <a:spcPts val="600"/>
                        </a:spcAft>
                      </a:pPr>
                      <a:r>
                        <a:rPr lang="pl-PL" sz="1000" dirty="0">
                          <a:effectLst/>
                        </a:rPr>
                        <a:t>Forma ochrony</a:t>
                      </a:r>
                      <a:endParaRPr lang="pl-PL" sz="10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ctr" hangingPunct="0">
                        <a:lnSpc>
                          <a:spcPct val="115000"/>
                        </a:lnSpc>
                        <a:spcBef>
                          <a:spcPts val="600"/>
                        </a:spcBef>
                        <a:spcAft>
                          <a:spcPts val="600"/>
                        </a:spcAft>
                      </a:pPr>
                      <a:r>
                        <a:rPr lang="pl-PL" sz="1000">
                          <a:effectLst/>
                        </a:rPr>
                        <a:t>Proponowany obszar chronionego krajobrazu (OChK-1) „Karpina”</a:t>
                      </a:r>
                      <a:endParaRPr lang="pl-PL" sz="10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Powierzchnia</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ctr" hangingPunct="0">
                        <a:lnSpc>
                          <a:spcPct val="115000"/>
                        </a:lnSpc>
                        <a:spcBef>
                          <a:spcPts val="600"/>
                        </a:spcBef>
                        <a:spcAft>
                          <a:spcPts val="600"/>
                        </a:spcAft>
                      </a:pPr>
                      <a:r>
                        <a:rPr lang="pl-PL" sz="1000">
                          <a:effectLst/>
                        </a:rPr>
                        <a:t>Ok. 370 ha</a:t>
                      </a:r>
                      <a:endParaRPr lang="pl-PL" sz="10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Cel ochrony</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a:effectLst/>
                        </a:rPr>
                        <a:t>Zachowanie półnaturalnych ekosystemów typowych dla doliny rzecznej i kompleksu śródleśnych łąk oraz lasów na siedliskach wilgotnych. </a:t>
                      </a:r>
                      <a:endParaRPr lang="pl-PL" sz="10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Charakterystyka przyrodnicza obiektu</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dirty="0">
                          <a:effectLst/>
                        </a:rPr>
                        <a:t>Rzeka </a:t>
                      </a:r>
                      <a:r>
                        <a:rPr lang="pl-PL" sz="1000" dirty="0" err="1">
                          <a:effectLst/>
                        </a:rPr>
                        <a:t>Karpinka</a:t>
                      </a:r>
                      <a:r>
                        <a:rPr lang="pl-PL" sz="1000" dirty="0">
                          <a:effectLst/>
                        </a:rPr>
                        <a:t> z </a:t>
                      </a:r>
                      <a:r>
                        <a:rPr lang="pl-PL" sz="1000" dirty="0" err="1">
                          <a:effectLst/>
                        </a:rPr>
                        <a:t>zadrzewieniami</a:t>
                      </a:r>
                      <a:r>
                        <a:rPr lang="pl-PL" sz="1000" dirty="0">
                          <a:effectLst/>
                        </a:rPr>
                        <a:t> i zaroślami o charakterze nawiązującym do siedlisk łęgowych (olsze czarne, czarne bzy) i </a:t>
                      </a:r>
                      <a:r>
                        <a:rPr lang="pl-PL" sz="1000" dirty="0" err="1">
                          <a:effectLst/>
                        </a:rPr>
                        <a:t>ziołoroślowych</a:t>
                      </a:r>
                      <a:r>
                        <a:rPr lang="pl-PL" sz="1000" dirty="0">
                          <a:effectLst/>
                        </a:rPr>
                        <a:t> (zbiorowiska z dominacją pokrzywy zwyczajnej, mozgi trzcinowatej, kielisznika zaroślowego) jednak silnie </a:t>
                      </a:r>
                      <a:r>
                        <a:rPr lang="pl-PL" sz="1000" dirty="0" smtClean="0">
                          <a:effectLst/>
                        </a:rPr>
                        <a:t>pofragmentowane i </a:t>
                      </a:r>
                      <a:r>
                        <a:rPr lang="pl-PL" sz="1000" dirty="0">
                          <a:effectLst/>
                        </a:rPr>
                        <a:t>drobnopowierzchniowe. Koryto rzeki uregulowane. Dno doliny z łąkami wilgotnymi</a:t>
                      </a:r>
                      <a:r>
                        <a:rPr lang="pl-PL" sz="1000" dirty="0" smtClean="0">
                          <a:effectLst/>
                        </a:rPr>
                        <a:t>, </a:t>
                      </a:r>
                      <a:r>
                        <a:rPr lang="pl-PL" sz="1000" dirty="0">
                          <a:effectLst/>
                        </a:rPr>
                        <a:t>w rozległym kompleksie między </a:t>
                      </a:r>
                      <a:r>
                        <a:rPr lang="pl-PL" sz="1000" dirty="0" err="1">
                          <a:effectLst/>
                        </a:rPr>
                        <a:t>Karpinem</a:t>
                      </a:r>
                      <a:r>
                        <a:rPr lang="pl-PL" sz="1000" dirty="0">
                          <a:effectLst/>
                        </a:rPr>
                        <a:t> i Drogoradzem z dużym udziałem zbiorowisk szuwarowych, częściowo z </a:t>
                      </a:r>
                      <a:r>
                        <a:rPr lang="pl-PL" sz="1000" dirty="0" err="1">
                          <a:effectLst/>
                        </a:rPr>
                        <a:t>łozowiskami</a:t>
                      </a:r>
                      <a:r>
                        <a:rPr lang="pl-PL" sz="1000" dirty="0">
                          <a:effectLst/>
                        </a:rPr>
                        <a:t> i zapustami olszy czarnej, tu też z lasami w typie olszyn bagiennych i łęgów.  </a:t>
                      </a:r>
                      <a:endParaRPr lang="pl-PL" sz="1000" dirty="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Położenie</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a:effectLst/>
                        </a:rPr>
                        <a:t>Kompleks wilgotnych łąk, szuwarów i lasów między Karpinem i Drogoradzem i dalej na wschód wzdłuż biegu Karpinki do Uniemyśla.</a:t>
                      </a:r>
                      <a:endParaRPr lang="pl-PL" sz="1000">
                        <a:effectLst/>
                        <a:latin typeface="Times New Roman" panose="02020603050405020304" pitchFamily="18" charset="0"/>
                        <a:ea typeface="Times New Roman" panose="02020603050405020304" pitchFamily="18" charset="0"/>
                      </a:endParaRPr>
                    </a:p>
                  </a:txBody>
                  <a:tcPr marL="44450" marR="44450" marT="0" marB="0"/>
                </a:tc>
              </a:tr>
              <a:tr h="0">
                <a:tc>
                  <a:txBody>
                    <a:bodyPr/>
                    <a:lstStyle/>
                    <a:p>
                      <a:pPr marL="46990" marR="86360" algn="ctr" hangingPunct="0">
                        <a:lnSpc>
                          <a:spcPct val="115000"/>
                        </a:lnSpc>
                        <a:spcBef>
                          <a:spcPts val="600"/>
                        </a:spcBef>
                        <a:spcAft>
                          <a:spcPts val="600"/>
                        </a:spcAft>
                      </a:pPr>
                      <a:r>
                        <a:rPr lang="pl-PL" sz="1000">
                          <a:effectLst/>
                        </a:rPr>
                        <a:t>Zagrożenia</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pl-PL" sz="1000">
                          <a:effectLst/>
                        </a:rPr>
                        <a:t>Odwadnianie gleb bagiennych oraz powodowane zmianami klimatu niekorzystne zmiany warunków wodnych skutkujące murszeniem gleb bagiennych i pogarszaniem warunków wodnych w kompleksach łąk wilgotnych. Intensywfikacja lub porzucenie użytkowania łąkarskiego. Przekształcanie gruntów użytkowanych rolniczo na zabudowywane letniskowo lub mieszkaniowo.</a:t>
                      </a:r>
                      <a:endParaRPr lang="pl-PL" sz="1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0">
                <a:tc>
                  <a:txBody>
                    <a:bodyPr/>
                    <a:lstStyle/>
                    <a:p>
                      <a:pPr marL="46990" marR="86360" algn="ctr" hangingPunct="0">
                        <a:lnSpc>
                          <a:spcPct val="115000"/>
                        </a:lnSpc>
                        <a:spcBef>
                          <a:spcPts val="600"/>
                        </a:spcBef>
                        <a:spcAft>
                          <a:spcPts val="0"/>
                        </a:spcAft>
                      </a:pPr>
                      <a:r>
                        <a:rPr lang="pl-PL" sz="1000">
                          <a:effectLst/>
                        </a:rPr>
                        <a:t>Wskazania konserwatorskie </a:t>
                      </a:r>
                    </a:p>
                    <a:p>
                      <a:pPr marL="46990" marR="86360" algn="ctr" hangingPunct="0">
                        <a:lnSpc>
                          <a:spcPct val="115000"/>
                        </a:lnSpc>
                        <a:spcBef>
                          <a:spcPts val="600"/>
                        </a:spcBef>
                        <a:spcAft>
                          <a:spcPts val="600"/>
                        </a:spcAft>
                      </a:pPr>
                      <a:r>
                        <a:rPr lang="pl-PL" sz="1000">
                          <a:effectLst/>
                        </a:rPr>
                        <a:t>i planistyczne</a:t>
                      </a:r>
                      <a:endParaRPr lang="pl-PL"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marL="46990" marR="86360" algn="just" hangingPunct="0">
                        <a:lnSpc>
                          <a:spcPct val="115000"/>
                        </a:lnSpc>
                        <a:spcBef>
                          <a:spcPts val="600"/>
                        </a:spcBef>
                        <a:spcAft>
                          <a:spcPts val="600"/>
                        </a:spcAft>
                      </a:pPr>
                      <a:r>
                        <a:rPr lang="pl-PL" sz="1000" dirty="0">
                          <a:effectLst/>
                        </a:rPr>
                        <a:t>Ograniczać przekształcanie gruntów rolnych na cele budowlane. Promować i wspierać tradycyjne, możliwie ekstensywne użytkowanie łąk.</a:t>
                      </a:r>
                      <a:endParaRPr lang="pl-PL" sz="10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pic>
        <p:nvPicPr>
          <p:cNvPr id="9" name="Obraz 8"/>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
        <p:nvSpPr>
          <p:cNvPr id="10" name="Prostokąt 9"/>
          <p:cNvSpPr/>
          <p:nvPr/>
        </p:nvSpPr>
        <p:spPr>
          <a:xfrm>
            <a:off x="611560" y="1268760"/>
            <a:ext cx="8136903" cy="369332"/>
          </a:xfrm>
          <a:prstGeom prst="rect">
            <a:avLst/>
          </a:prstGeom>
        </p:spPr>
        <p:txBody>
          <a:bodyPr wrap="square">
            <a:spAutoFit/>
          </a:bodyPr>
          <a:lstStyle/>
          <a:p>
            <a:pPr algn="ctr"/>
            <a:r>
              <a:rPr lang="pl-PL" b="1" dirty="0" smtClean="0">
                <a:solidFill>
                  <a:schemeClr val="tx2">
                    <a:lumMod val="60000"/>
                    <a:lumOff val="40000"/>
                  </a:schemeClr>
                </a:solidFill>
                <a:latin typeface="Calibri" panose="020F0502020204030204" pitchFamily="34" charset="0"/>
                <a:ea typeface="Calibri" panose="020F0502020204030204" pitchFamily="34" charset="0"/>
                <a:cs typeface="Calibri" panose="020F0502020204030204" pitchFamily="34" charset="0"/>
              </a:rPr>
              <a:t>PROPONOWANY OBSZAR CHRONIONEGO KRAJOBRAZU (OCHK-1) „KARPINA”</a:t>
            </a:r>
            <a:endParaRPr lang="pl-PL" dirty="0">
              <a:solidFill>
                <a:schemeClr val="tx2">
                  <a:lumMod val="60000"/>
                  <a:lumOff val="40000"/>
                </a:schemeClr>
              </a:solidFill>
            </a:endParaRPr>
          </a:p>
        </p:txBody>
      </p:sp>
    </p:spTree>
    <p:extLst>
      <p:ext uri="{BB962C8B-B14F-4D97-AF65-F5344CB8AC3E}">
        <p14:creationId xmlns:p14="http://schemas.microsoft.com/office/powerpoint/2010/main" val="14372832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extLst>
              <p:ext uri="{D42A27DB-BD31-4B8C-83A1-F6EECF244321}">
                <p14:modId xmlns:p14="http://schemas.microsoft.com/office/powerpoint/2010/main" val="2319526096"/>
              </p:ext>
            </p:extLst>
          </p:nvPr>
        </p:nvGraphicFramePr>
        <p:xfrm>
          <a:off x="323529" y="1403446"/>
          <a:ext cx="8424936" cy="4817435"/>
        </p:xfrm>
        <a:graphic>
          <a:graphicData uri="http://schemas.openxmlformats.org/drawingml/2006/table">
            <a:tbl>
              <a:tblPr>
                <a:tableStyleId>{5C22544A-7EE6-4342-B048-85BDC9FD1C3A}</a:tableStyleId>
              </a:tblPr>
              <a:tblGrid>
                <a:gridCol w="1843420"/>
                <a:gridCol w="6581516"/>
              </a:tblGrid>
              <a:tr h="133249">
                <a:tc>
                  <a:txBody>
                    <a:bodyPr/>
                    <a:lstStyle/>
                    <a:p>
                      <a:pPr marL="46990" marR="86360" algn="ctr" hangingPunct="0">
                        <a:lnSpc>
                          <a:spcPct val="115000"/>
                        </a:lnSpc>
                        <a:spcBef>
                          <a:spcPts val="600"/>
                        </a:spcBef>
                        <a:spcAft>
                          <a:spcPts val="600"/>
                        </a:spcAft>
                      </a:pPr>
                      <a:r>
                        <a:rPr lang="pl-PL" sz="1000" dirty="0">
                          <a:effectLst/>
                        </a:rPr>
                        <a:t>Forma ochrony</a:t>
                      </a:r>
                      <a:endParaRPr lang="pl-PL" sz="1000" dirty="0">
                        <a:effectLst/>
                        <a:latin typeface="Times New Roman" panose="02020603050405020304" pitchFamily="18" charset="0"/>
                        <a:ea typeface="Times New Roman" panose="02020603050405020304" pitchFamily="18" charset="0"/>
                      </a:endParaRPr>
                    </a:p>
                  </a:txBody>
                  <a:tcPr marL="37550" marR="37550" marT="0" marB="0"/>
                </a:tc>
                <a:tc>
                  <a:txBody>
                    <a:bodyPr/>
                    <a:lstStyle/>
                    <a:p>
                      <a:pPr marL="46990" marR="86360" algn="ctr" hangingPunct="0">
                        <a:lnSpc>
                          <a:spcPct val="115000"/>
                        </a:lnSpc>
                        <a:spcBef>
                          <a:spcPts val="600"/>
                        </a:spcBef>
                        <a:spcAft>
                          <a:spcPts val="600"/>
                        </a:spcAft>
                      </a:pPr>
                      <a:r>
                        <a:rPr lang="pl-PL" sz="1000">
                          <a:effectLst/>
                        </a:rPr>
                        <a:t>Proponowany obszar chronionego krajobrazu (OChK-2) „Gunica”</a:t>
                      </a:r>
                      <a:endParaRPr lang="pl-PL" sz="1000">
                        <a:effectLst/>
                        <a:latin typeface="Times New Roman" panose="02020603050405020304" pitchFamily="18" charset="0"/>
                        <a:ea typeface="Times New Roman" panose="02020603050405020304" pitchFamily="18" charset="0"/>
                      </a:endParaRPr>
                    </a:p>
                  </a:txBody>
                  <a:tcPr marL="37550" marR="37550" marT="0" marB="0"/>
                </a:tc>
              </a:tr>
              <a:tr h="133249">
                <a:tc>
                  <a:txBody>
                    <a:bodyPr/>
                    <a:lstStyle/>
                    <a:p>
                      <a:pPr marL="46990" marR="86360" algn="ctr" hangingPunct="0">
                        <a:lnSpc>
                          <a:spcPct val="115000"/>
                        </a:lnSpc>
                        <a:spcBef>
                          <a:spcPts val="600"/>
                        </a:spcBef>
                        <a:spcAft>
                          <a:spcPts val="600"/>
                        </a:spcAft>
                      </a:pPr>
                      <a:r>
                        <a:rPr lang="pl-PL" sz="1000">
                          <a:effectLst/>
                        </a:rPr>
                        <a:t>Powierzchnia</a:t>
                      </a:r>
                      <a:endParaRPr lang="pl-PL" sz="1000">
                        <a:effectLst/>
                        <a:latin typeface="Times New Roman" panose="02020603050405020304" pitchFamily="18" charset="0"/>
                        <a:ea typeface="Times New Roman" panose="02020603050405020304" pitchFamily="18" charset="0"/>
                      </a:endParaRPr>
                    </a:p>
                  </a:txBody>
                  <a:tcPr marL="37550" marR="37550" marT="0" marB="0"/>
                </a:tc>
                <a:tc>
                  <a:txBody>
                    <a:bodyPr/>
                    <a:lstStyle/>
                    <a:p>
                      <a:pPr marL="46990" marR="86360" algn="ctr" hangingPunct="0">
                        <a:lnSpc>
                          <a:spcPct val="115000"/>
                        </a:lnSpc>
                        <a:spcBef>
                          <a:spcPts val="600"/>
                        </a:spcBef>
                        <a:spcAft>
                          <a:spcPts val="600"/>
                        </a:spcAft>
                      </a:pPr>
                      <a:r>
                        <a:rPr lang="pl-PL" sz="1000">
                          <a:effectLst/>
                        </a:rPr>
                        <a:t>Ok. 965 ha</a:t>
                      </a:r>
                      <a:endParaRPr lang="pl-PL" sz="1000">
                        <a:effectLst/>
                        <a:latin typeface="Times New Roman" panose="02020603050405020304" pitchFamily="18" charset="0"/>
                        <a:ea typeface="Times New Roman" panose="02020603050405020304" pitchFamily="18" charset="0"/>
                      </a:endParaRPr>
                    </a:p>
                  </a:txBody>
                  <a:tcPr marL="37550" marR="37550" marT="0" marB="0"/>
                </a:tc>
              </a:tr>
              <a:tr h="399747">
                <a:tc>
                  <a:txBody>
                    <a:bodyPr/>
                    <a:lstStyle/>
                    <a:p>
                      <a:pPr marL="46990" marR="86360" algn="ctr" hangingPunct="0">
                        <a:lnSpc>
                          <a:spcPct val="115000"/>
                        </a:lnSpc>
                        <a:spcBef>
                          <a:spcPts val="600"/>
                        </a:spcBef>
                        <a:spcAft>
                          <a:spcPts val="600"/>
                        </a:spcAft>
                      </a:pPr>
                      <a:r>
                        <a:rPr lang="pl-PL" sz="1000">
                          <a:effectLst/>
                        </a:rPr>
                        <a:t>Cel ochrony</a:t>
                      </a:r>
                      <a:endParaRPr lang="pl-PL" sz="1000">
                        <a:effectLst/>
                        <a:latin typeface="Times New Roman" panose="02020603050405020304" pitchFamily="18" charset="0"/>
                        <a:ea typeface="Times New Roman" panose="02020603050405020304" pitchFamily="18" charset="0"/>
                      </a:endParaRPr>
                    </a:p>
                  </a:txBody>
                  <a:tcPr marL="37550" marR="37550" marT="0" marB="0"/>
                </a:tc>
                <a:tc>
                  <a:txBody>
                    <a:bodyPr/>
                    <a:lstStyle/>
                    <a:p>
                      <a:pPr marL="46990" marR="86360" algn="just" hangingPunct="0">
                        <a:lnSpc>
                          <a:spcPct val="115000"/>
                        </a:lnSpc>
                        <a:spcBef>
                          <a:spcPts val="600"/>
                        </a:spcBef>
                        <a:spcAft>
                          <a:spcPts val="600"/>
                        </a:spcAft>
                      </a:pPr>
                      <a:r>
                        <a:rPr lang="pl-PL" sz="1000">
                          <a:effectLst/>
                        </a:rPr>
                        <a:t>Zachowanie półnaturalnych ekosystemów typowych dla doliny rzecznej i kompleksu śródleśnych łąk oraz lasów, a także wzniesień z murawami napiaskowymi i zbiorników wodnych.</a:t>
                      </a:r>
                      <a:endParaRPr lang="pl-PL" sz="1000">
                        <a:effectLst/>
                        <a:latin typeface="Times New Roman" panose="02020603050405020304" pitchFamily="18" charset="0"/>
                        <a:ea typeface="Times New Roman" panose="02020603050405020304" pitchFamily="18" charset="0"/>
                      </a:endParaRPr>
                    </a:p>
                  </a:txBody>
                  <a:tcPr marL="37550" marR="37550" marT="0" marB="0"/>
                </a:tc>
              </a:tr>
              <a:tr h="1796610">
                <a:tc>
                  <a:txBody>
                    <a:bodyPr/>
                    <a:lstStyle/>
                    <a:p>
                      <a:pPr marL="46990" marR="86360" algn="ctr" hangingPunct="0">
                        <a:lnSpc>
                          <a:spcPct val="115000"/>
                        </a:lnSpc>
                        <a:spcBef>
                          <a:spcPts val="600"/>
                        </a:spcBef>
                        <a:spcAft>
                          <a:spcPts val="600"/>
                        </a:spcAft>
                      </a:pPr>
                      <a:r>
                        <a:rPr lang="pl-PL" sz="1000">
                          <a:effectLst/>
                        </a:rPr>
                        <a:t>Charakterystyka przyrodnicza obiektu</a:t>
                      </a:r>
                      <a:endParaRPr lang="pl-PL" sz="1000">
                        <a:effectLst/>
                        <a:latin typeface="Times New Roman" panose="02020603050405020304" pitchFamily="18" charset="0"/>
                        <a:ea typeface="Times New Roman" panose="02020603050405020304" pitchFamily="18" charset="0"/>
                      </a:endParaRPr>
                    </a:p>
                  </a:txBody>
                  <a:tcPr marL="37550" marR="37550" marT="0" marB="0"/>
                </a:tc>
                <a:tc>
                  <a:txBody>
                    <a:bodyPr/>
                    <a:lstStyle/>
                    <a:p>
                      <a:pPr marL="36195" marR="71755" algn="just">
                        <a:lnSpc>
                          <a:spcPct val="115000"/>
                        </a:lnSpc>
                        <a:spcBef>
                          <a:spcPts val="600"/>
                        </a:spcBef>
                        <a:spcAft>
                          <a:spcPts val="0"/>
                        </a:spcAft>
                      </a:pPr>
                      <a:r>
                        <a:rPr lang="pl-PL" sz="1000" dirty="0">
                          <a:effectLst/>
                        </a:rPr>
                        <a:t>Rzeka </a:t>
                      </a:r>
                      <a:r>
                        <a:rPr lang="pl-PL" sz="1000" dirty="0" err="1">
                          <a:effectLst/>
                        </a:rPr>
                        <a:t>Gunica</a:t>
                      </a:r>
                      <a:r>
                        <a:rPr lang="pl-PL" sz="1000" dirty="0">
                          <a:effectLst/>
                        </a:rPr>
                        <a:t> z </a:t>
                      </a:r>
                      <a:r>
                        <a:rPr lang="pl-PL" sz="1000" dirty="0" err="1">
                          <a:effectLst/>
                        </a:rPr>
                        <a:t>zadrzewieniami</a:t>
                      </a:r>
                      <a:r>
                        <a:rPr lang="pl-PL" sz="1000" dirty="0">
                          <a:effectLst/>
                        </a:rPr>
                        <a:t> i zaroślami o charakterze łęgowym (olsze czarne, czarne bzy), lokalnie grądowym (m. Witorzą i Tatynią) i </a:t>
                      </a:r>
                      <a:r>
                        <a:rPr lang="pl-PL" sz="1000" dirty="0" err="1">
                          <a:effectLst/>
                        </a:rPr>
                        <a:t>ziołoroślowych</a:t>
                      </a:r>
                      <a:r>
                        <a:rPr lang="pl-PL" sz="1000" dirty="0">
                          <a:effectLst/>
                        </a:rPr>
                        <a:t> (zbiorowiska z dominacją pokrzywy zwyczajnej, mozgi trzcinowatej, kielisznika zaroślowego) jednak silnie pofragmentowane i </a:t>
                      </a:r>
                      <a:r>
                        <a:rPr lang="pl-PL" sz="1000" dirty="0" err="1">
                          <a:effectLst/>
                        </a:rPr>
                        <a:t>drobnopowierzniowe</a:t>
                      </a:r>
                      <a:r>
                        <a:rPr lang="pl-PL" sz="1000" dirty="0">
                          <a:effectLst/>
                        </a:rPr>
                        <a:t>. Koryto rzeki uregulowane, ale lokalnie z rzadko spotykanymi gatunkami – w </a:t>
                      </a:r>
                      <a:r>
                        <a:rPr lang="pl-PL" sz="1000" dirty="0" err="1">
                          <a:effectLst/>
                        </a:rPr>
                        <a:t>Gunicy</a:t>
                      </a:r>
                      <a:r>
                        <a:rPr lang="pl-PL" sz="1000" dirty="0">
                          <a:effectLst/>
                        </a:rPr>
                        <a:t> liczne stanowiska chronionej rukwi wodnej </a:t>
                      </a:r>
                      <a:r>
                        <a:rPr lang="pl-PL" sz="1000" dirty="0" err="1">
                          <a:effectLst/>
                        </a:rPr>
                        <a:t>Nasturtium</a:t>
                      </a:r>
                      <a:r>
                        <a:rPr lang="pl-PL" sz="1000" dirty="0">
                          <a:effectLst/>
                        </a:rPr>
                        <a:t> </a:t>
                      </a:r>
                      <a:r>
                        <a:rPr lang="pl-PL" sz="1000" dirty="0" err="1">
                          <a:effectLst/>
                        </a:rPr>
                        <a:t>officinale</a:t>
                      </a:r>
                      <a:r>
                        <a:rPr lang="pl-PL" sz="1000" dirty="0">
                          <a:effectLst/>
                        </a:rPr>
                        <a:t>. Wzdłuż rzeki pasma łąk wilgotnych </a:t>
                      </a:r>
                      <a:r>
                        <a:rPr lang="pl-PL" sz="1000" dirty="0" err="1">
                          <a:effectLst/>
                        </a:rPr>
                        <a:t>wyczyńcowych</a:t>
                      </a:r>
                      <a:r>
                        <a:rPr lang="pl-PL" sz="1000" dirty="0">
                          <a:effectLst/>
                        </a:rPr>
                        <a:t>, </a:t>
                      </a:r>
                      <a:r>
                        <a:rPr lang="pl-PL" sz="1000" dirty="0" err="1">
                          <a:effectLst/>
                        </a:rPr>
                        <a:t>śmiałkowych</a:t>
                      </a:r>
                      <a:r>
                        <a:rPr lang="pl-PL" sz="1000" dirty="0">
                          <a:effectLst/>
                        </a:rPr>
                        <a:t>, </a:t>
                      </a:r>
                      <a:r>
                        <a:rPr lang="pl-PL" sz="1000" dirty="0" err="1">
                          <a:effectLst/>
                        </a:rPr>
                        <a:t>kłosówkowych</a:t>
                      </a:r>
                      <a:r>
                        <a:rPr lang="pl-PL" sz="1000" dirty="0">
                          <a:effectLst/>
                        </a:rPr>
                        <a:t> </a:t>
                      </a:r>
                      <a:r>
                        <a:rPr lang="pl-PL" sz="1000" dirty="0" smtClean="0">
                          <a:effectLst/>
                        </a:rPr>
                        <a:t> </a:t>
                      </a:r>
                      <a:r>
                        <a:rPr lang="pl-PL" sz="1000" dirty="0">
                          <a:effectLst/>
                        </a:rPr>
                        <a:t>i </a:t>
                      </a:r>
                      <a:r>
                        <a:rPr lang="pl-PL" sz="1000" dirty="0" err="1">
                          <a:effectLst/>
                        </a:rPr>
                        <a:t>kaczyńcowych</a:t>
                      </a:r>
                      <a:r>
                        <a:rPr lang="pl-PL" sz="1000" dirty="0">
                          <a:effectLst/>
                        </a:rPr>
                        <a:t>. Podobne typy zbiorowisk łąkowych zajmują rozległe polany śródleśne między Węgornikiem, Gunicami i Tanowem. Lokalnie tu też wzniesienia z murawami </a:t>
                      </a:r>
                      <a:r>
                        <a:rPr lang="pl-PL" sz="1000" dirty="0" err="1">
                          <a:effectLst/>
                        </a:rPr>
                        <a:t>napiaskowymi</a:t>
                      </a:r>
                      <a:r>
                        <a:rPr lang="pl-PL" sz="1000" dirty="0">
                          <a:effectLst/>
                        </a:rPr>
                        <a:t> i łąkami świeżymi. Wyspy leśne z kwaśnymi buczynami i grądami. </a:t>
                      </a:r>
                      <a:r>
                        <a:rPr lang="pl-PL" sz="1000" dirty="0" smtClean="0">
                          <a:effectLst/>
                        </a:rPr>
                        <a:t>W </a:t>
                      </a:r>
                      <a:r>
                        <a:rPr lang="pl-PL" sz="1000" dirty="0">
                          <a:effectLst/>
                        </a:rPr>
                        <a:t>zachodniej części obszaru piaszczyste odłogi na wschód od rezerwatu Świdwie.  Obszar cechujący się dużą rozległością widokową i wyraźnymi planami widokowymi.</a:t>
                      </a:r>
                    </a:p>
                    <a:p>
                      <a:pPr marL="36195" marR="71755" algn="just" hangingPunct="0">
                        <a:lnSpc>
                          <a:spcPct val="115000"/>
                        </a:lnSpc>
                        <a:spcBef>
                          <a:spcPts val="600"/>
                        </a:spcBef>
                        <a:spcAft>
                          <a:spcPts val="600"/>
                        </a:spcAft>
                      </a:pPr>
                      <a:r>
                        <a:rPr lang="pl-PL" sz="1000" dirty="0">
                          <a:effectLst/>
                        </a:rPr>
                        <a:t>W obszarze znajduje się opisany odrębnie proponowany zespół przyrodniczo-krajobrazowy chroniący dawny park przypałacowy rodu von </a:t>
                      </a:r>
                      <a:r>
                        <a:rPr lang="pl-PL" sz="1000" dirty="0" err="1">
                          <a:effectLst/>
                        </a:rPr>
                        <a:t>Ramin</a:t>
                      </a:r>
                      <a:r>
                        <a:rPr lang="pl-PL" sz="1000" dirty="0">
                          <a:effectLst/>
                        </a:rPr>
                        <a:t>.</a:t>
                      </a:r>
                      <a:endParaRPr lang="pl-PL" sz="1000" dirty="0">
                        <a:effectLst/>
                        <a:latin typeface="Times New Roman" panose="02020603050405020304" pitchFamily="18" charset="0"/>
                        <a:ea typeface="Times New Roman" panose="02020603050405020304" pitchFamily="18" charset="0"/>
                      </a:endParaRPr>
                    </a:p>
                  </a:txBody>
                  <a:tcPr marL="37550" marR="37550" marT="0" marB="0"/>
                </a:tc>
              </a:tr>
              <a:tr h="532996">
                <a:tc>
                  <a:txBody>
                    <a:bodyPr/>
                    <a:lstStyle/>
                    <a:p>
                      <a:pPr marL="46990" marR="86360" algn="ctr" hangingPunct="0">
                        <a:lnSpc>
                          <a:spcPct val="115000"/>
                        </a:lnSpc>
                        <a:spcBef>
                          <a:spcPts val="600"/>
                        </a:spcBef>
                        <a:spcAft>
                          <a:spcPts val="600"/>
                        </a:spcAft>
                      </a:pPr>
                      <a:r>
                        <a:rPr lang="pl-PL" sz="1000">
                          <a:effectLst/>
                        </a:rPr>
                        <a:t>Położenie</a:t>
                      </a:r>
                      <a:endParaRPr lang="pl-PL" sz="1000">
                        <a:effectLst/>
                        <a:latin typeface="Times New Roman" panose="02020603050405020304" pitchFamily="18" charset="0"/>
                        <a:ea typeface="Times New Roman" panose="02020603050405020304" pitchFamily="18" charset="0"/>
                      </a:endParaRPr>
                    </a:p>
                  </a:txBody>
                  <a:tcPr marL="37550" marR="37550" marT="0" marB="0"/>
                </a:tc>
                <a:tc>
                  <a:txBody>
                    <a:bodyPr/>
                    <a:lstStyle/>
                    <a:p>
                      <a:pPr marL="46990" marR="86360" algn="just" hangingPunct="0">
                        <a:lnSpc>
                          <a:spcPct val="115000"/>
                        </a:lnSpc>
                        <a:spcBef>
                          <a:spcPts val="600"/>
                        </a:spcBef>
                        <a:spcAft>
                          <a:spcPts val="600"/>
                        </a:spcAft>
                      </a:pPr>
                      <a:r>
                        <a:rPr lang="pl-PL" sz="1000">
                          <a:effectLst/>
                        </a:rPr>
                        <a:t>Położone między kompleksami lasów Puszczy Wkrzańskiej enklawy łąkowe i murawowe, rzadziej także wyspy leśne i zbiorniki w obszarze między rezerwatem Świdwie, Węgornikiem i Gunicą oraz wąskie pasmo terenu wzdłuż dalszego biegu Gunicy sięgające na wschodzie do Jasienicy.</a:t>
                      </a:r>
                      <a:endParaRPr lang="pl-PL" sz="1000">
                        <a:effectLst/>
                        <a:latin typeface="Times New Roman" panose="02020603050405020304" pitchFamily="18" charset="0"/>
                        <a:ea typeface="Times New Roman" panose="02020603050405020304" pitchFamily="18" charset="0"/>
                      </a:endParaRPr>
                    </a:p>
                  </a:txBody>
                  <a:tcPr marL="37550" marR="37550" marT="0" marB="0"/>
                </a:tc>
              </a:tr>
              <a:tr h="1065993">
                <a:tc>
                  <a:txBody>
                    <a:bodyPr/>
                    <a:lstStyle/>
                    <a:p>
                      <a:pPr marL="46990" marR="86360" algn="ctr" hangingPunct="0">
                        <a:lnSpc>
                          <a:spcPct val="115000"/>
                        </a:lnSpc>
                        <a:spcBef>
                          <a:spcPts val="600"/>
                        </a:spcBef>
                        <a:spcAft>
                          <a:spcPts val="600"/>
                        </a:spcAft>
                      </a:pPr>
                      <a:r>
                        <a:rPr lang="pl-PL" sz="1000">
                          <a:effectLst/>
                        </a:rPr>
                        <a:t>Zagrożenia</a:t>
                      </a:r>
                      <a:endParaRPr lang="pl-PL" sz="1000">
                        <a:effectLst/>
                        <a:latin typeface="Times New Roman" panose="02020603050405020304" pitchFamily="18" charset="0"/>
                        <a:ea typeface="Times New Roman" panose="02020603050405020304" pitchFamily="18" charset="0"/>
                      </a:endParaRPr>
                    </a:p>
                  </a:txBody>
                  <a:tcPr marL="37550" marR="37550" marT="0" marB="0"/>
                </a:tc>
                <a:tc>
                  <a:txBody>
                    <a:bodyPr/>
                    <a:lstStyle/>
                    <a:p>
                      <a:pPr marL="36195" marR="71755" algn="just">
                        <a:lnSpc>
                          <a:spcPct val="115000"/>
                        </a:lnSpc>
                        <a:spcBef>
                          <a:spcPts val="600"/>
                        </a:spcBef>
                        <a:spcAft>
                          <a:spcPts val="600"/>
                        </a:spcAft>
                      </a:pPr>
                      <a:r>
                        <a:rPr lang="pl-PL" sz="1000" dirty="0">
                          <a:effectLst/>
                        </a:rPr>
                        <a:t>Odwadnianie gleb bagiennych oraz powodowane zmianami klimatu niekorzystne zmiany warunków wodnych skutkujące murszeniem gleb bagiennych i pogarszaniem warunków wodnych w kompleksach łąk wilgotnych. </a:t>
                      </a:r>
                      <a:r>
                        <a:rPr lang="pl-PL" sz="1000" dirty="0" err="1">
                          <a:effectLst/>
                        </a:rPr>
                        <a:t>Intensywfikacja</a:t>
                      </a:r>
                      <a:r>
                        <a:rPr lang="pl-PL" sz="1000" dirty="0">
                          <a:effectLst/>
                        </a:rPr>
                        <a:t> lub porzucenie użytkowania łąkarskiego. Przekształcanie gruntów użytkowanych rolniczo na zabudowywane letniskowo lub mieszkaniowo. Intensywne użytkowanie gospodarcze lasów z </a:t>
                      </a:r>
                      <a:r>
                        <a:rPr lang="pl-PL" sz="1000" dirty="0" smtClean="0">
                          <a:effectLst/>
                        </a:rPr>
                        <a:t>wprowadzaniem </a:t>
                      </a:r>
                      <a:r>
                        <a:rPr lang="pl-PL" sz="1000" dirty="0">
                          <a:effectLst/>
                        </a:rPr>
                        <a:t>i utrzymywaniem </a:t>
                      </a:r>
                      <a:r>
                        <a:rPr lang="pl-PL" sz="1000" dirty="0" err="1">
                          <a:effectLst/>
                        </a:rPr>
                        <a:t>użytkowanm</a:t>
                      </a:r>
                      <a:r>
                        <a:rPr lang="pl-PL" sz="1000" dirty="0">
                          <a:effectLst/>
                        </a:rPr>
                        <a:t> rębniami zupełnymi drzewostanów iglastych na siedliska potencjalnie lasowe. Gatunki inwazyjne, tu zwłaszcza: </a:t>
                      </a:r>
                      <a:r>
                        <a:rPr lang="pl-PL" sz="1000" dirty="0" err="1">
                          <a:effectLst/>
                        </a:rPr>
                        <a:t>rdestowce</a:t>
                      </a:r>
                      <a:r>
                        <a:rPr lang="pl-PL" sz="1000" dirty="0">
                          <a:effectLst/>
                        </a:rPr>
                        <a:t>, czeremcha amerykańska, klon jesionolistny, robinia akacjowa.</a:t>
                      </a:r>
                      <a:endParaRPr lang="pl-PL"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7550" marR="37550" marT="0" marB="0" anchor="ctr"/>
                </a:tc>
              </a:tr>
              <a:tr h="464119">
                <a:tc>
                  <a:txBody>
                    <a:bodyPr/>
                    <a:lstStyle/>
                    <a:p>
                      <a:pPr marL="46990" marR="86360" algn="ctr" hangingPunct="0">
                        <a:lnSpc>
                          <a:spcPct val="115000"/>
                        </a:lnSpc>
                        <a:spcBef>
                          <a:spcPts val="600"/>
                        </a:spcBef>
                        <a:spcAft>
                          <a:spcPts val="0"/>
                        </a:spcAft>
                      </a:pPr>
                      <a:r>
                        <a:rPr lang="pl-PL" sz="1000">
                          <a:effectLst/>
                        </a:rPr>
                        <a:t>Wskazania konserwatorskie </a:t>
                      </a:r>
                    </a:p>
                    <a:p>
                      <a:pPr marL="46990" marR="86360" algn="ctr" hangingPunct="0">
                        <a:lnSpc>
                          <a:spcPct val="115000"/>
                        </a:lnSpc>
                        <a:spcBef>
                          <a:spcPts val="600"/>
                        </a:spcBef>
                        <a:spcAft>
                          <a:spcPts val="600"/>
                        </a:spcAft>
                      </a:pPr>
                      <a:r>
                        <a:rPr lang="pl-PL" sz="1000">
                          <a:effectLst/>
                        </a:rPr>
                        <a:t>i planistyczne</a:t>
                      </a:r>
                      <a:endParaRPr lang="pl-PL" sz="1000">
                        <a:effectLst/>
                        <a:latin typeface="Times New Roman" panose="02020603050405020304" pitchFamily="18" charset="0"/>
                        <a:ea typeface="Times New Roman" panose="02020603050405020304" pitchFamily="18" charset="0"/>
                      </a:endParaRPr>
                    </a:p>
                  </a:txBody>
                  <a:tcPr marL="37550" marR="37550" marT="0" marB="0"/>
                </a:tc>
                <a:tc>
                  <a:txBody>
                    <a:bodyPr/>
                    <a:lstStyle/>
                    <a:p>
                      <a:pPr marL="46990" marR="86360" algn="just" hangingPunct="0">
                        <a:lnSpc>
                          <a:spcPct val="115000"/>
                        </a:lnSpc>
                        <a:spcBef>
                          <a:spcPts val="600"/>
                        </a:spcBef>
                        <a:spcAft>
                          <a:spcPts val="600"/>
                        </a:spcAft>
                      </a:pPr>
                      <a:r>
                        <a:rPr lang="pl-PL" sz="1000" dirty="0">
                          <a:effectLst/>
                        </a:rPr>
                        <a:t>Ograniczać przekształcanie gruntów rolnych na cele budowlane. Promować i wspierać tradycyjne, możliwie ekstensywne użytkowanie łąk.</a:t>
                      </a:r>
                      <a:endParaRPr lang="pl-PL" sz="1000" dirty="0">
                        <a:effectLst/>
                        <a:latin typeface="Times New Roman" panose="02020603050405020304" pitchFamily="18" charset="0"/>
                        <a:ea typeface="Times New Roman" panose="02020603050405020304" pitchFamily="18" charset="0"/>
                      </a:endParaRPr>
                    </a:p>
                  </a:txBody>
                  <a:tcPr marL="37550" marR="37550" marT="0" marB="0" anchor="ctr"/>
                </a:tc>
              </a:tr>
            </a:tbl>
          </a:graphicData>
        </a:graphic>
      </p:graphicFrame>
      <p:pic>
        <p:nvPicPr>
          <p:cNvPr id="8" name="Obraz 7"/>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
        <p:nvSpPr>
          <p:cNvPr id="9" name="Prostokąt 8"/>
          <p:cNvSpPr/>
          <p:nvPr/>
        </p:nvSpPr>
        <p:spPr>
          <a:xfrm>
            <a:off x="755576" y="780810"/>
            <a:ext cx="7920880" cy="369332"/>
          </a:xfrm>
          <a:prstGeom prst="rect">
            <a:avLst/>
          </a:prstGeom>
        </p:spPr>
        <p:txBody>
          <a:bodyPr wrap="square">
            <a:spAutoFit/>
          </a:bodyPr>
          <a:lstStyle/>
          <a:p>
            <a:r>
              <a:rPr lang="pl-PL" b="1" dirty="0" smtClean="0">
                <a:solidFill>
                  <a:schemeClr val="tx2">
                    <a:lumMod val="60000"/>
                    <a:lumOff val="40000"/>
                  </a:schemeClr>
                </a:solidFill>
                <a:latin typeface="Calibri" panose="020F0502020204030204" pitchFamily="34" charset="0"/>
                <a:ea typeface="Calibri" panose="020F0502020204030204" pitchFamily="34" charset="0"/>
                <a:cs typeface="Calibri" panose="020F0502020204030204" pitchFamily="34" charset="0"/>
              </a:rPr>
              <a:t>PROPONOWANY OBSZAR CHRONIONEGO KRAJOBRAZU (OCHK-2) „GUNICA”</a:t>
            </a:r>
            <a:endParaRPr lang="pl-PL" dirty="0">
              <a:solidFill>
                <a:schemeClr val="tx2">
                  <a:lumMod val="60000"/>
                  <a:lumOff val="40000"/>
                </a:schemeClr>
              </a:solidFill>
            </a:endParaRPr>
          </a:p>
        </p:txBody>
      </p:sp>
    </p:spTree>
    <p:extLst>
      <p:ext uri="{BB962C8B-B14F-4D97-AF65-F5344CB8AC3E}">
        <p14:creationId xmlns:p14="http://schemas.microsoft.com/office/powerpoint/2010/main" val="3415621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1895" y="1052736"/>
            <a:ext cx="2016224" cy="5909310"/>
          </a:xfrm>
          <a:prstGeom prst="rect">
            <a:avLst/>
          </a:prstGeom>
          <a:noFill/>
        </p:spPr>
        <p:txBody>
          <a:bodyPr wrap="square" rtlCol="0">
            <a:spAutoFit/>
          </a:bodyPr>
          <a:lstStyle/>
          <a:p>
            <a:r>
              <a:rPr lang="pl-PL" sz="1400" dirty="0" smtClean="0"/>
              <a:t>Na terenie gminy występuje 15 typów siedlisk przyrodniczych, czyli ekosystemów zagrożonych w skali europejskiej, wymagających ochrony w sieci Natura 2000.</a:t>
            </a:r>
            <a:r>
              <a:rPr lang="pl-PL" sz="1400" b="1" dirty="0" smtClean="0"/>
              <a:t> </a:t>
            </a:r>
          </a:p>
          <a:p>
            <a:endParaRPr lang="pl-PL" sz="1400" dirty="0"/>
          </a:p>
          <a:p>
            <a:r>
              <a:rPr lang="pl-PL" sz="1400" dirty="0" smtClean="0"/>
              <a:t>Poza Zalewem Szczecińskim i wzgórzami morenowymi w południowej części gminy występują one jednak w dużym rozproszeniu i na małych powierzchniach.</a:t>
            </a:r>
          </a:p>
          <a:p>
            <a:endParaRPr lang="pl-PL" sz="1400" dirty="0"/>
          </a:p>
          <a:p>
            <a:r>
              <a:rPr lang="pl-PL" sz="1400" dirty="0" smtClean="0"/>
              <a:t>Do siedlisk przyrodniczych najczęściej spotykanych należą kwaśne buczyny,  w obrębie wzniesień morenowych na południu także grądy </a:t>
            </a:r>
            <a:r>
              <a:rPr lang="pl-PL" sz="1400" dirty="0" err="1" smtClean="0"/>
              <a:t>subatlantyckie</a:t>
            </a:r>
            <a:r>
              <a:rPr lang="pl-PL" sz="1400" dirty="0" smtClean="0"/>
              <a:t> i żyzne buczyny.</a:t>
            </a:r>
            <a:endParaRPr lang="pl-PL" sz="1400" dirty="0"/>
          </a:p>
        </p:txBody>
      </p:sp>
      <p:sp>
        <p:nvSpPr>
          <p:cNvPr id="6" name="pole tekstowe 5"/>
          <p:cNvSpPr txBox="1"/>
          <p:nvPr/>
        </p:nvSpPr>
        <p:spPr>
          <a:xfrm>
            <a:off x="0" y="652626"/>
            <a:ext cx="8928992" cy="400110"/>
          </a:xfrm>
          <a:prstGeom prst="rect">
            <a:avLst/>
          </a:prstGeom>
          <a:noFill/>
        </p:spPr>
        <p:txBody>
          <a:bodyPr wrap="square" rtlCol="0">
            <a:spAutoFit/>
          </a:bodyPr>
          <a:lstStyle/>
          <a:p>
            <a:r>
              <a:rPr lang="pl-PL" sz="2000" b="1" dirty="0" smtClean="0"/>
              <a:t>Siedliska przyrodnicze</a:t>
            </a:r>
            <a:endParaRPr lang="pl-PL" dirty="0" smtClean="0"/>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4329" y="1167242"/>
            <a:ext cx="7131856" cy="5680298"/>
          </a:xfrm>
          <a:prstGeom prst="rect">
            <a:avLst/>
          </a:prstGeom>
        </p:spPr>
      </p:pic>
      <p:pic>
        <p:nvPicPr>
          <p:cNvPr id="5" name="Obraz 4"/>
          <p:cNvPicPr/>
          <p:nvPr/>
        </p:nvPicPr>
        <p:blipFill>
          <a:blip r:embed="rId3">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extLst>
      <p:ext uri="{BB962C8B-B14F-4D97-AF65-F5344CB8AC3E}">
        <p14:creationId xmlns:p14="http://schemas.microsoft.com/office/powerpoint/2010/main" val="11194721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extLst>
              <p:ext uri="{D42A27DB-BD31-4B8C-83A1-F6EECF244321}">
                <p14:modId xmlns:p14="http://schemas.microsoft.com/office/powerpoint/2010/main" val="1364145085"/>
              </p:ext>
            </p:extLst>
          </p:nvPr>
        </p:nvGraphicFramePr>
        <p:xfrm>
          <a:off x="323528" y="1412776"/>
          <a:ext cx="8424936" cy="5369637"/>
        </p:xfrm>
        <a:graphic>
          <a:graphicData uri="http://schemas.openxmlformats.org/drawingml/2006/table">
            <a:tbl>
              <a:tblPr>
                <a:tableStyleId>{5C22544A-7EE6-4342-B048-85BDC9FD1C3A}</a:tableStyleId>
              </a:tblPr>
              <a:tblGrid>
                <a:gridCol w="1057365"/>
                <a:gridCol w="7367571"/>
              </a:tblGrid>
              <a:tr h="161739">
                <a:tc>
                  <a:txBody>
                    <a:bodyPr/>
                    <a:lstStyle/>
                    <a:p>
                      <a:pPr marL="46990" marR="86360" algn="ctr" hangingPunct="0">
                        <a:lnSpc>
                          <a:spcPct val="115000"/>
                        </a:lnSpc>
                        <a:spcBef>
                          <a:spcPts val="600"/>
                        </a:spcBef>
                        <a:spcAft>
                          <a:spcPts val="600"/>
                        </a:spcAft>
                      </a:pPr>
                      <a:r>
                        <a:rPr lang="pl-PL" sz="900" dirty="0">
                          <a:effectLst/>
                        </a:rPr>
                        <a:t>Forma ochrony</a:t>
                      </a:r>
                      <a:endParaRPr lang="pl-PL" sz="900" dirty="0">
                        <a:effectLst/>
                        <a:latin typeface="Times New Roman" panose="02020603050405020304" pitchFamily="18" charset="0"/>
                        <a:ea typeface="Times New Roman" panose="02020603050405020304" pitchFamily="18" charset="0"/>
                      </a:endParaRPr>
                    </a:p>
                  </a:txBody>
                  <a:tcPr marL="22789" marR="22789" marT="0" marB="0"/>
                </a:tc>
                <a:tc>
                  <a:txBody>
                    <a:bodyPr/>
                    <a:lstStyle/>
                    <a:p>
                      <a:pPr marL="46990" marR="86360" algn="ctr" hangingPunct="0">
                        <a:lnSpc>
                          <a:spcPct val="115000"/>
                        </a:lnSpc>
                        <a:spcBef>
                          <a:spcPts val="600"/>
                        </a:spcBef>
                        <a:spcAft>
                          <a:spcPts val="600"/>
                        </a:spcAft>
                      </a:pPr>
                      <a:r>
                        <a:rPr lang="pl-PL" sz="900">
                          <a:effectLst/>
                        </a:rPr>
                        <a:t>Proponowany park krajobrazowy (porponowana nazwa: Park Krajobrazowy Wzniesień Warszewskich </a:t>
                      </a:r>
                      <a:endParaRPr lang="pl-PL" sz="900">
                        <a:effectLst/>
                        <a:latin typeface="Times New Roman" panose="02020603050405020304" pitchFamily="18" charset="0"/>
                        <a:ea typeface="Times New Roman" panose="02020603050405020304" pitchFamily="18" charset="0"/>
                      </a:endParaRPr>
                    </a:p>
                  </a:txBody>
                  <a:tcPr marL="22789" marR="22789" marT="0" marB="0"/>
                </a:tc>
              </a:tr>
              <a:tr h="80870">
                <a:tc>
                  <a:txBody>
                    <a:bodyPr/>
                    <a:lstStyle/>
                    <a:p>
                      <a:pPr marL="46990" marR="86360" algn="ctr" hangingPunct="0">
                        <a:lnSpc>
                          <a:spcPct val="115000"/>
                        </a:lnSpc>
                        <a:spcBef>
                          <a:spcPts val="600"/>
                        </a:spcBef>
                        <a:spcAft>
                          <a:spcPts val="600"/>
                        </a:spcAft>
                      </a:pPr>
                      <a:r>
                        <a:rPr lang="pl-PL" sz="900">
                          <a:effectLst/>
                        </a:rPr>
                        <a:t>Powierzchnia</a:t>
                      </a:r>
                      <a:endParaRPr lang="pl-PL" sz="900">
                        <a:effectLst/>
                        <a:latin typeface="Times New Roman" panose="02020603050405020304" pitchFamily="18" charset="0"/>
                        <a:ea typeface="Times New Roman" panose="02020603050405020304" pitchFamily="18" charset="0"/>
                      </a:endParaRPr>
                    </a:p>
                  </a:txBody>
                  <a:tcPr marL="22789" marR="22789" marT="0" marB="0"/>
                </a:tc>
                <a:tc>
                  <a:txBody>
                    <a:bodyPr/>
                    <a:lstStyle/>
                    <a:p>
                      <a:pPr marL="46990" marR="86360" algn="l" hangingPunct="0">
                        <a:lnSpc>
                          <a:spcPct val="115000"/>
                        </a:lnSpc>
                        <a:spcBef>
                          <a:spcPts val="600"/>
                        </a:spcBef>
                        <a:spcAft>
                          <a:spcPts val="600"/>
                        </a:spcAft>
                      </a:pPr>
                      <a:r>
                        <a:rPr lang="pl-PL" sz="900">
                          <a:effectLst/>
                        </a:rPr>
                        <a:t>Ok. 870 ha (docelowo większy po włączeniu przyległych terenów w gm. Szczecin).</a:t>
                      </a:r>
                      <a:endParaRPr lang="pl-PL" sz="900">
                        <a:effectLst/>
                        <a:latin typeface="Times New Roman" panose="02020603050405020304" pitchFamily="18" charset="0"/>
                        <a:ea typeface="Times New Roman" panose="02020603050405020304" pitchFamily="18" charset="0"/>
                      </a:endParaRPr>
                    </a:p>
                  </a:txBody>
                  <a:tcPr marL="22789" marR="22789" marT="0" marB="0"/>
                </a:tc>
              </a:tr>
              <a:tr h="242609">
                <a:tc>
                  <a:txBody>
                    <a:bodyPr/>
                    <a:lstStyle/>
                    <a:p>
                      <a:pPr marL="46990" marR="86360" algn="ctr" hangingPunct="0">
                        <a:lnSpc>
                          <a:spcPct val="115000"/>
                        </a:lnSpc>
                        <a:spcBef>
                          <a:spcPts val="600"/>
                        </a:spcBef>
                        <a:spcAft>
                          <a:spcPts val="600"/>
                        </a:spcAft>
                      </a:pPr>
                      <a:r>
                        <a:rPr lang="pl-PL" sz="900">
                          <a:effectLst/>
                        </a:rPr>
                        <a:t>Cel ochrony</a:t>
                      </a:r>
                      <a:endParaRPr lang="pl-PL" sz="900">
                        <a:effectLst/>
                        <a:latin typeface="Times New Roman" panose="02020603050405020304" pitchFamily="18" charset="0"/>
                        <a:ea typeface="Times New Roman" panose="02020603050405020304" pitchFamily="18" charset="0"/>
                      </a:endParaRPr>
                    </a:p>
                  </a:txBody>
                  <a:tcPr marL="22789" marR="22789" marT="0" marB="0"/>
                </a:tc>
                <a:tc>
                  <a:txBody>
                    <a:bodyPr/>
                    <a:lstStyle/>
                    <a:p>
                      <a:pPr marL="46990" marR="86360" algn="just" hangingPunct="0">
                        <a:lnSpc>
                          <a:spcPct val="115000"/>
                        </a:lnSpc>
                        <a:spcBef>
                          <a:spcPts val="600"/>
                        </a:spcBef>
                        <a:spcAft>
                          <a:spcPts val="600"/>
                        </a:spcAft>
                      </a:pPr>
                      <a:r>
                        <a:rPr lang="pl-PL" sz="900" dirty="0">
                          <a:effectLst/>
                        </a:rPr>
                        <a:t>Zachowanie półnaturalnych ekosystemów typowych dla doliny rzecznej i kompleksu śródleśnych łąk oraz lasów, a także wzniesień z murawami </a:t>
                      </a:r>
                      <a:r>
                        <a:rPr lang="pl-PL" sz="900" dirty="0" err="1">
                          <a:effectLst/>
                        </a:rPr>
                        <a:t>napiaskowymi</a:t>
                      </a:r>
                      <a:r>
                        <a:rPr lang="pl-PL" sz="900" dirty="0">
                          <a:effectLst/>
                        </a:rPr>
                        <a:t> i zbiorników wodnych.</a:t>
                      </a:r>
                      <a:endParaRPr lang="pl-PL" sz="900" dirty="0">
                        <a:effectLst/>
                        <a:latin typeface="Times New Roman" panose="02020603050405020304" pitchFamily="18" charset="0"/>
                        <a:ea typeface="Times New Roman" panose="02020603050405020304" pitchFamily="18" charset="0"/>
                      </a:endParaRPr>
                    </a:p>
                  </a:txBody>
                  <a:tcPr marL="22789" marR="22789" marT="0" marB="0"/>
                </a:tc>
              </a:tr>
              <a:tr h="2180744">
                <a:tc>
                  <a:txBody>
                    <a:bodyPr/>
                    <a:lstStyle/>
                    <a:p>
                      <a:pPr marL="46990" marR="86360" algn="ctr" hangingPunct="0">
                        <a:lnSpc>
                          <a:spcPct val="115000"/>
                        </a:lnSpc>
                        <a:spcBef>
                          <a:spcPts val="600"/>
                        </a:spcBef>
                        <a:spcAft>
                          <a:spcPts val="600"/>
                        </a:spcAft>
                      </a:pPr>
                      <a:r>
                        <a:rPr lang="pl-PL" sz="900">
                          <a:effectLst/>
                        </a:rPr>
                        <a:t>Charakterystyka przyrodnicza obiektu</a:t>
                      </a:r>
                      <a:endParaRPr lang="pl-PL" sz="900">
                        <a:effectLst/>
                        <a:latin typeface="Times New Roman" panose="02020603050405020304" pitchFamily="18" charset="0"/>
                        <a:ea typeface="Times New Roman" panose="02020603050405020304" pitchFamily="18" charset="0"/>
                      </a:endParaRPr>
                    </a:p>
                  </a:txBody>
                  <a:tcPr marL="22789" marR="22789" marT="0" marB="0"/>
                </a:tc>
                <a:tc>
                  <a:txBody>
                    <a:bodyPr/>
                    <a:lstStyle/>
                    <a:p>
                      <a:pPr marL="46990" marR="86360" algn="just" hangingPunct="0">
                        <a:lnSpc>
                          <a:spcPct val="115000"/>
                        </a:lnSpc>
                        <a:spcBef>
                          <a:spcPts val="600"/>
                        </a:spcBef>
                        <a:spcAft>
                          <a:spcPts val="0"/>
                        </a:spcAft>
                      </a:pPr>
                      <a:r>
                        <a:rPr lang="pl-PL" sz="900" dirty="0">
                          <a:effectLst/>
                        </a:rPr>
                        <a:t>Rozległe wzniesienie morenowe pokryte lasami w dużym stopniu z drzewostanem zgodnym z warunkami siedliskowymi (zachowane buczyny, grądy i łęgi), pocięte malowniczymi dolinami strumieni, także z niewielkimi jeziorkami śródleśnymi i bagiennymi lasami. </a:t>
                      </a:r>
                    </a:p>
                    <a:p>
                      <a:pPr marL="46990" marR="86360" algn="just" hangingPunct="0">
                        <a:lnSpc>
                          <a:spcPct val="115000"/>
                        </a:lnSpc>
                        <a:spcBef>
                          <a:spcPts val="600"/>
                        </a:spcBef>
                        <a:spcAft>
                          <a:spcPts val="0"/>
                        </a:spcAft>
                      </a:pPr>
                      <a:r>
                        <a:rPr lang="pl-PL" sz="900" dirty="0">
                          <a:effectLst/>
                        </a:rPr>
                        <a:t>Dominują drzewostany bukowe na siedliskach kwaśnych buczyn </a:t>
                      </a:r>
                      <a:r>
                        <a:rPr lang="pl-PL" sz="900" dirty="0" err="1">
                          <a:effectLst/>
                        </a:rPr>
                        <a:t>Luzulo</a:t>
                      </a:r>
                      <a:r>
                        <a:rPr lang="pl-PL" sz="900" dirty="0">
                          <a:effectLst/>
                        </a:rPr>
                        <a:t> </a:t>
                      </a:r>
                      <a:r>
                        <a:rPr lang="pl-PL" sz="900" dirty="0" err="1">
                          <a:effectLst/>
                        </a:rPr>
                        <a:t>pilosae-Fagetum</a:t>
                      </a:r>
                      <a:r>
                        <a:rPr lang="pl-PL" sz="900" dirty="0">
                          <a:effectLst/>
                        </a:rPr>
                        <a:t>, rzadziej żyznych Galio </a:t>
                      </a:r>
                      <a:r>
                        <a:rPr lang="pl-PL" sz="900" dirty="0" err="1">
                          <a:effectLst/>
                        </a:rPr>
                        <a:t>odorati-Fagetum.Wzdłuż</a:t>
                      </a:r>
                      <a:r>
                        <a:rPr lang="pl-PL" sz="900" dirty="0">
                          <a:effectLst/>
                        </a:rPr>
                        <a:t> dolin strumieni, czasem także na skraju lasów wykształcają się grądy </a:t>
                      </a:r>
                      <a:r>
                        <a:rPr lang="pl-PL" sz="900" dirty="0" err="1">
                          <a:effectLst/>
                        </a:rPr>
                        <a:t>subatlantyckie</a:t>
                      </a:r>
                      <a:r>
                        <a:rPr lang="pl-PL" sz="900" dirty="0">
                          <a:effectLst/>
                        </a:rPr>
                        <a:t> </a:t>
                      </a:r>
                      <a:r>
                        <a:rPr lang="pl-PL" sz="900" dirty="0" err="1">
                          <a:effectLst/>
                        </a:rPr>
                        <a:t>Stellario-Carpinetum</a:t>
                      </a:r>
                      <a:r>
                        <a:rPr lang="pl-PL" sz="900" dirty="0">
                          <a:effectLst/>
                        </a:rPr>
                        <a:t>, zwykle z drzewostanem dębowo-bukowym, rzadziej z większym udziałem grabów. Wzdłuż strumieni obecne są siedliska łęgowe, przy czym występują tu wąskie </a:t>
                      </a:r>
                      <a:r>
                        <a:rPr lang="pl-PL" sz="900" dirty="0" err="1">
                          <a:effectLst/>
                        </a:rPr>
                        <a:t>przystrumykowe</a:t>
                      </a:r>
                      <a:r>
                        <a:rPr lang="pl-PL" sz="900" dirty="0">
                          <a:effectLst/>
                        </a:rPr>
                        <a:t> łęgi </a:t>
                      </a:r>
                      <a:r>
                        <a:rPr lang="pl-PL" sz="900" dirty="0" err="1">
                          <a:effectLst/>
                        </a:rPr>
                        <a:t>subatlantyckie</a:t>
                      </a:r>
                      <a:r>
                        <a:rPr lang="pl-PL" sz="900" dirty="0">
                          <a:effectLst/>
                        </a:rPr>
                        <a:t> </a:t>
                      </a:r>
                      <a:r>
                        <a:rPr lang="pl-PL" sz="900" dirty="0" err="1">
                          <a:effectLst/>
                        </a:rPr>
                        <a:t>Carici</a:t>
                      </a:r>
                      <a:r>
                        <a:rPr lang="pl-PL" sz="900" dirty="0">
                          <a:effectLst/>
                        </a:rPr>
                        <a:t> </a:t>
                      </a:r>
                      <a:r>
                        <a:rPr lang="pl-PL" sz="900" dirty="0" err="1">
                          <a:effectLst/>
                        </a:rPr>
                        <a:t>remotae-Fraxinetum</a:t>
                      </a:r>
                      <a:r>
                        <a:rPr lang="pl-PL" sz="900" dirty="0">
                          <a:effectLst/>
                        </a:rPr>
                        <a:t> i łęgi źródliskowe oraz </a:t>
                      </a:r>
                      <a:r>
                        <a:rPr lang="pl-PL" sz="900" dirty="0" err="1">
                          <a:effectLst/>
                        </a:rPr>
                        <a:t>przystrumykowe</a:t>
                      </a:r>
                      <a:r>
                        <a:rPr lang="pl-PL" sz="900" dirty="0">
                          <a:effectLst/>
                        </a:rPr>
                        <a:t> łęgi </a:t>
                      </a:r>
                      <a:r>
                        <a:rPr lang="pl-PL" sz="900" dirty="0" err="1">
                          <a:effectLst/>
                        </a:rPr>
                        <a:t>jesionowo-olszowe</a:t>
                      </a:r>
                      <a:r>
                        <a:rPr lang="pl-PL" sz="900" dirty="0">
                          <a:effectLst/>
                        </a:rPr>
                        <a:t> </a:t>
                      </a:r>
                      <a:r>
                        <a:rPr lang="pl-PL" sz="900" dirty="0" err="1">
                          <a:effectLst/>
                        </a:rPr>
                        <a:t>Fraxino-Alnetum</a:t>
                      </a:r>
                      <a:r>
                        <a:rPr lang="pl-PL" sz="900" dirty="0">
                          <a:effectLst/>
                        </a:rPr>
                        <a:t>. Mniejsze powierzchnie zajmują kwaśne lasy bukowo-dębowe </a:t>
                      </a:r>
                      <a:r>
                        <a:rPr lang="pl-PL" sz="900" dirty="0" err="1">
                          <a:effectLst/>
                        </a:rPr>
                        <a:t>Fago-Quercetum</a:t>
                      </a:r>
                      <a:r>
                        <a:rPr lang="pl-PL" sz="900" dirty="0">
                          <a:effectLst/>
                        </a:rPr>
                        <a:t>. Około 1/3 powierzchni leśnej zajmują drzewostany sosnowe na siedliskach lasowych (głównie uboższych kwaśnych buczyn i kwaśnych lasów bukowo-dębowych). Wszystkie wymienione wyżej zespoły leśne pokrywające tu ponad połowę powierzchni leśnej są wskaźnikowe dla siedlisk przyrodniczych stanowiących w UE przedmiot ochrony sieci Natura 2000. </a:t>
                      </a:r>
                    </a:p>
                    <a:p>
                      <a:pPr marL="46990" marR="86360" algn="just" hangingPunct="0">
                        <a:lnSpc>
                          <a:spcPct val="115000"/>
                        </a:lnSpc>
                        <a:spcBef>
                          <a:spcPts val="600"/>
                        </a:spcBef>
                        <a:spcAft>
                          <a:spcPts val="0"/>
                        </a:spcAft>
                      </a:pPr>
                      <a:r>
                        <a:rPr lang="pl-PL" sz="900" dirty="0">
                          <a:effectLst/>
                        </a:rPr>
                        <a:t>Grądy stanowią siedlisko występowania zagrożonej w Polsce, a tu wyjątkowo licznej złoci </a:t>
                      </a:r>
                      <a:r>
                        <a:rPr lang="pl-PL" sz="900" dirty="0" err="1">
                          <a:effectLst/>
                        </a:rPr>
                        <a:t>pochwowowatej</a:t>
                      </a:r>
                      <a:r>
                        <a:rPr lang="pl-PL" sz="900" dirty="0">
                          <a:effectLst/>
                        </a:rPr>
                        <a:t> </a:t>
                      </a:r>
                      <a:r>
                        <a:rPr lang="pl-PL" sz="900" dirty="0" err="1">
                          <a:effectLst/>
                        </a:rPr>
                        <a:t>Gagea</a:t>
                      </a:r>
                      <a:r>
                        <a:rPr lang="pl-PL" sz="900" dirty="0">
                          <a:effectLst/>
                        </a:rPr>
                        <a:t> </a:t>
                      </a:r>
                      <a:r>
                        <a:rPr lang="pl-PL" sz="900" dirty="0" err="1">
                          <a:effectLst/>
                        </a:rPr>
                        <a:t>spathacea.Do</a:t>
                      </a:r>
                      <a:r>
                        <a:rPr lang="pl-PL" sz="900" dirty="0">
                          <a:effectLst/>
                        </a:rPr>
                        <a:t> rzadkich tu gatunków należy kokorycz wątła </a:t>
                      </a:r>
                      <a:r>
                        <a:rPr lang="pl-PL" sz="900" dirty="0" err="1">
                          <a:effectLst/>
                        </a:rPr>
                        <a:t>Corydalis</a:t>
                      </a:r>
                      <a:r>
                        <a:rPr lang="pl-PL" sz="900" dirty="0">
                          <a:effectLst/>
                        </a:rPr>
                        <a:t> intermedia. Istotne znaczenie dla ochrony rzadkich gatunków mają lasy </a:t>
                      </a:r>
                      <a:r>
                        <a:rPr lang="pl-PL" sz="900" dirty="0" err="1">
                          <a:effectLst/>
                        </a:rPr>
                        <a:t>przystrumykowe</a:t>
                      </a:r>
                      <a:r>
                        <a:rPr lang="pl-PL" sz="900" dirty="0">
                          <a:effectLst/>
                        </a:rPr>
                        <a:t> łęgowe stanowiące siedlisko takich gatunków zagrożonych jak: przetacznik górski Veronica </a:t>
                      </a:r>
                      <a:r>
                        <a:rPr lang="pl-PL" sz="900" dirty="0" err="1">
                          <a:effectLst/>
                        </a:rPr>
                        <a:t>montana</a:t>
                      </a:r>
                      <a:r>
                        <a:rPr lang="pl-PL" sz="900" dirty="0">
                          <a:effectLst/>
                        </a:rPr>
                        <a:t>, szczaw gajowy </a:t>
                      </a:r>
                      <a:r>
                        <a:rPr lang="pl-PL" sz="900" dirty="0" err="1">
                          <a:effectLst/>
                        </a:rPr>
                        <a:t>Rumex</a:t>
                      </a:r>
                      <a:r>
                        <a:rPr lang="pl-PL" sz="900" dirty="0">
                          <a:effectLst/>
                        </a:rPr>
                        <a:t> </a:t>
                      </a:r>
                      <a:r>
                        <a:rPr lang="pl-PL" sz="900" dirty="0" err="1">
                          <a:effectLst/>
                        </a:rPr>
                        <a:t>sanguineus</a:t>
                      </a:r>
                      <a:r>
                        <a:rPr lang="pl-PL" sz="900" dirty="0">
                          <a:effectLst/>
                        </a:rPr>
                        <a:t>, rzeżucha leśna </a:t>
                      </a:r>
                      <a:r>
                        <a:rPr lang="pl-PL" sz="900" dirty="0" err="1">
                          <a:effectLst/>
                        </a:rPr>
                        <a:t>Cardamine</a:t>
                      </a:r>
                      <a:r>
                        <a:rPr lang="pl-PL" sz="900" dirty="0">
                          <a:effectLst/>
                        </a:rPr>
                        <a:t> </a:t>
                      </a:r>
                      <a:r>
                        <a:rPr lang="pl-PL" sz="900" dirty="0" err="1">
                          <a:effectLst/>
                        </a:rPr>
                        <a:t>flexuosa</a:t>
                      </a:r>
                      <a:r>
                        <a:rPr lang="pl-PL" sz="900" dirty="0">
                          <a:effectLst/>
                        </a:rPr>
                        <a:t>, gwiazdnica bagienna </a:t>
                      </a:r>
                      <a:r>
                        <a:rPr lang="pl-PL" sz="900" dirty="0" err="1">
                          <a:effectLst/>
                        </a:rPr>
                        <a:t>Stellaria</a:t>
                      </a:r>
                      <a:r>
                        <a:rPr lang="pl-PL" sz="900" dirty="0">
                          <a:effectLst/>
                        </a:rPr>
                        <a:t> </a:t>
                      </a:r>
                      <a:r>
                        <a:rPr lang="pl-PL" sz="900" dirty="0" err="1">
                          <a:effectLst/>
                        </a:rPr>
                        <a:t>uliginosa</a:t>
                      </a:r>
                      <a:r>
                        <a:rPr lang="pl-PL" sz="900" dirty="0">
                          <a:effectLst/>
                        </a:rPr>
                        <a:t>. W lasach z sosną i kwaśnych lasach bukowo-dębowych pospolicie rośnie wiciokrzew pomorski Lonicera </a:t>
                      </a:r>
                      <a:r>
                        <a:rPr lang="pl-PL" sz="900" dirty="0" err="1">
                          <a:effectLst/>
                        </a:rPr>
                        <a:t>peryclimenum</a:t>
                      </a:r>
                      <a:r>
                        <a:rPr lang="pl-PL" sz="900" dirty="0">
                          <a:effectLst/>
                        </a:rPr>
                        <a:t>.</a:t>
                      </a:r>
                    </a:p>
                    <a:p>
                      <a:pPr marL="36195" marR="71755" algn="just">
                        <a:lnSpc>
                          <a:spcPct val="115000"/>
                        </a:lnSpc>
                        <a:spcAft>
                          <a:spcPts val="600"/>
                        </a:spcAft>
                      </a:pPr>
                      <a:r>
                        <a:rPr lang="pl-PL" sz="900" dirty="0">
                          <a:effectLst/>
                        </a:rPr>
                        <a:t>W obszarze znajdują się dwa malownicze zbiorniki śródleśne opisane odrębnie jako proponowane użytki ekologiczne – Oczko Leśne </a:t>
                      </a:r>
                      <a:r>
                        <a:rPr lang="pl-PL" sz="900" dirty="0" err="1">
                          <a:effectLst/>
                        </a:rPr>
                        <a:t>wPrzęsocinie</a:t>
                      </a:r>
                      <a:r>
                        <a:rPr lang="pl-PL" sz="900" dirty="0">
                          <a:effectLst/>
                        </a:rPr>
                        <a:t> i Staw </a:t>
                      </a:r>
                      <a:r>
                        <a:rPr lang="pl-PL" sz="900" dirty="0" err="1">
                          <a:effectLst/>
                        </a:rPr>
                        <a:t>Goślicki.Miejsce</a:t>
                      </a:r>
                      <a:r>
                        <a:rPr lang="pl-PL" sz="900" dirty="0">
                          <a:effectLst/>
                        </a:rPr>
                        <a:t> to jest atrakcyjnie turystycznie i stanowi obszar aktywnego wypoczynku pieszego, rowerowego         i wielu innych.</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789" marR="22789" marT="0" marB="0"/>
                </a:tc>
              </a:tr>
              <a:tr h="323478">
                <a:tc>
                  <a:txBody>
                    <a:bodyPr/>
                    <a:lstStyle/>
                    <a:p>
                      <a:pPr marL="46990" marR="86360" algn="ctr" hangingPunct="0">
                        <a:lnSpc>
                          <a:spcPct val="115000"/>
                        </a:lnSpc>
                        <a:spcBef>
                          <a:spcPts val="600"/>
                        </a:spcBef>
                        <a:spcAft>
                          <a:spcPts val="600"/>
                        </a:spcAft>
                      </a:pPr>
                      <a:r>
                        <a:rPr lang="pl-PL" sz="900">
                          <a:effectLst/>
                        </a:rPr>
                        <a:t>Położenie</a:t>
                      </a:r>
                      <a:endParaRPr lang="pl-PL" sz="900">
                        <a:effectLst/>
                        <a:latin typeface="Times New Roman" panose="02020603050405020304" pitchFamily="18" charset="0"/>
                        <a:ea typeface="Times New Roman" panose="02020603050405020304" pitchFamily="18" charset="0"/>
                      </a:endParaRPr>
                    </a:p>
                  </a:txBody>
                  <a:tcPr marL="22789" marR="22789" marT="0" marB="0"/>
                </a:tc>
                <a:tc>
                  <a:txBody>
                    <a:bodyPr/>
                    <a:lstStyle/>
                    <a:p>
                      <a:pPr marL="46990" marR="86360" algn="just" hangingPunct="0">
                        <a:lnSpc>
                          <a:spcPct val="115000"/>
                        </a:lnSpc>
                        <a:spcBef>
                          <a:spcPts val="600"/>
                        </a:spcBef>
                        <a:spcAft>
                          <a:spcPts val="600"/>
                        </a:spcAft>
                      </a:pPr>
                      <a:r>
                        <a:rPr lang="pl-PL" sz="900">
                          <a:effectLst/>
                        </a:rPr>
                        <a:t>Kompleks lasów położonych na morenie Wzgórz Warszewskich między miejscowościami Pilchowo, Leśno Górne, Siedlice i Przęsocin. Docelowo obszar chroniony powinien objąć przyległe tereny o podobnych walorach w gminie Szczecin – Park Leśny Mścięcino i Park Leśny Arkoński.</a:t>
                      </a:r>
                      <a:endParaRPr lang="pl-PL" sz="900">
                        <a:effectLst/>
                        <a:latin typeface="Times New Roman" panose="02020603050405020304" pitchFamily="18" charset="0"/>
                        <a:ea typeface="Times New Roman" panose="02020603050405020304" pitchFamily="18" charset="0"/>
                      </a:endParaRPr>
                    </a:p>
                  </a:txBody>
                  <a:tcPr marL="22789" marR="22789" marT="0" marB="0"/>
                </a:tc>
              </a:tr>
              <a:tr h="323478">
                <a:tc>
                  <a:txBody>
                    <a:bodyPr/>
                    <a:lstStyle/>
                    <a:p>
                      <a:pPr marL="46990" marR="86360" algn="ctr" hangingPunct="0">
                        <a:lnSpc>
                          <a:spcPct val="115000"/>
                        </a:lnSpc>
                        <a:spcBef>
                          <a:spcPts val="600"/>
                        </a:spcBef>
                        <a:spcAft>
                          <a:spcPts val="600"/>
                        </a:spcAft>
                      </a:pPr>
                      <a:r>
                        <a:rPr lang="pl-PL" sz="900">
                          <a:effectLst/>
                        </a:rPr>
                        <a:t>Zagrożenia</a:t>
                      </a:r>
                      <a:endParaRPr lang="pl-PL" sz="900">
                        <a:effectLst/>
                        <a:latin typeface="Times New Roman" panose="02020603050405020304" pitchFamily="18" charset="0"/>
                        <a:ea typeface="Times New Roman" panose="02020603050405020304" pitchFamily="18" charset="0"/>
                      </a:endParaRPr>
                    </a:p>
                  </a:txBody>
                  <a:tcPr marL="22789" marR="22789" marT="0" marB="0"/>
                </a:tc>
                <a:tc>
                  <a:txBody>
                    <a:bodyPr/>
                    <a:lstStyle/>
                    <a:p>
                      <a:pPr marL="36195" marR="71755" algn="just">
                        <a:lnSpc>
                          <a:spcPct val="115000"/>
                        </a:lnSpc>
                        <a:spcBef>
                          <a:spcPts val="600"/>
                        </a:spcBef>
                        <a:spcAft>
                          <a:spcPts val="600"/>
                        </a:spcAft>
                      </a:pPr>
                      <a:r>
                        <a:rPr lang="pl-PL" sz="900" dirty="0">
                          <a:effectLst/>
                        </a:rPr>
                        <a:t>Związane z gospodarczym użytkowaniem lasów – systematyczne usuwanie wszystkich drzew osiągających wiek rębny. Wprowadzanie w odnowieniach sztucznych gatunków iglastych </a:t>
                      </a:r>
                      <a:r>
                        <a:rPr lang="pl-PL" sz="900" dirty="0" smtClean="0">
                          <a:effectLst/>
                        </a:rPr>
                        <a:t> </a:t>
                      </a:r>
                      <a:r>
                        <a:rPr lang="pl-PL" sz="900" dirty="0">
                          <a:effectLst/>
                        </a:rPr>
                        <a:t>i obcych geograficznie. Rozprzestrzenianie się już wprowadzonych do lasów gatunków inwazyjnych. Także niekontrolowany ruch turystyczny w warunkach braku infrastruktury. </a:t>
                      </a:r>
                      <a:endParaRPr lang="pl-P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789" marR="22789" marT="0" marB="0" anchor="ctr"/>
                </a:tc>
              </a:tr>
              <a:tr h="1213044">
                <a:tc>
                  <a:txBody>
                    <a:bodyPr/>
                    <a:lstStyle/>
                    <a:p>
                      <a:pPr marL="46990" marR="86360" algn="ctr" hangingPunct="0">
                        <a:lnSpc>
                          <a:spcPct val="115000"/>
                        </a:lnSpc>
                        <a:spcBef>
                          <a:spcPts val="600"/>
                        </a:spcBef>
                        <a:spcAft>
                          <a:spcPts val="0"/>
                        </a:spcAft>
                      </a:pPr>
                      <a:r>
                        <a:rPr lang="pl-PL" sz="900">
                          <a:effectLst/>
                        </a:rPr>
                        <a:t>Wskazania konserwatorskie </a:t>
                      </a:r>
                    </a:p>
                    <a:p>
                      <a:pPr marL="46990" marR="86360" algn="ctr" hangingPunct="0">
                        <a:lnSpc>
                          <a:spcPct val="115000"/>
                        </a:lnSpc>
                        <a:spcBef>
                          <a:spcPts val="600"/>
                        </a:spcBef>
                        <a:spcAft>
                          <a:spcPts val="600"/>
                        </a:spcAft>
                      </a:pPr>
                      <a:r>
                        <a:rPr lang="pl-PL" sz="900">
                          <a:effectLst/>
                        </a:rPr>
                        <a:t>i planistyczne</a:t>
                      </a:r>
                      <a:endParaRPr lang="pl-PL" sz="900">
                        <a:effectLst/>
                        <a:latin typeface="Times New Roman" panose="02020603050405020304" pitchFamily="18" charset="0"/>
                        <a:ea typeface="Times New Roman" panose="02020603050405020304" pitchFamily="18" charset="0"/>
                      </a:endParaRPr>
                    </a:p>
                  </a:txBody>
                  <a:tcPr marL="22789" marR="22789" marT="0" marB="0"/>
                </a:tc>
                <a:tc>
                  <a:txBody>
                    <a:bodyPr/>
                    <a:lstStyle/>
                    <a:p>
                      <a:pPr marL="46990" marR="86360" algn="just" hangingPunct="0">
                        <a:lnSpc>
                          <a:spcPct val="115000"/>
                        </a:lnSpc>
                        <a:spcBef>
                          <a:spcPts val="600"/>
                        </a:spcBef>
                        <a:spcAft>
                          <a:spcPts val="600"/>
                        </a:spcAft>
                      </a:pPr>
                      <a:r>
                        <a:rPr lang="pl-PL" sz="900" dirty="0">
                          <a:effectLst/>
                        </a:rPr>
                        <a:t>Zwiększenie roli ochrony walorów biocenotycznych i rekreacyjnych lasów kosztem znaczenia produkcyjnego. Obszar ma ogromne znaczenie rekreacyjne ze względu na położenie w bezpośrednim sąsiedztwie Szczecina i Polic. Wskazany jest rozwój, utrzymanie   i promocja wyznaczonych szlaków turystycznych, wyznaczenie i urządzenie miejsc parkingowych wzdłuż skrajów kompleksu, a także miejsc do biwakowania i terenów rekreacyjnych. Ze względu na znaczenie biocenotyczne ograniczyć (optymalnie wyłączyć) powinno się w szczególności użytkowanie gospodarcze drzewostanów liściastych w dolinach strumieni, na źródliskach i w otoczeniu zbiorników. W każdym z </a:t>
                      </a:r>
                      <a:r>
                        <a:rPr lang="pl-PL" sz="900" dirty="0" err="1">
                          <a:effectLst/>
                        </a:rPr>
                        <a:t>wydzieleń</a:t>
                      </a:r>
                      <a:r>
                        <a:rPr lang="pl-PL" sz="900" dirty="0">
                          <a:effectLst/>
                        </a:rPr>
                        <a:t> leśnych wyłączać z rębni i pozostawiać powinno się biogrupy drzew do naturalnego rozpadu, w tym zwłaszcza okazy przeszłorębne – ze względów zarówno biocenotycznych, jak i krajobrazowych. Przy odnawianiu pozostałych powierzchni planować tak skład drzewostanu docelowego, by był możliwie zgodny z warunkami siedliskowymi tj. promować w obszarze rodzime dęby, buki, graby i olsze, kosztem ograniczania udziału gatunków iglastych – sosny i świerka. Systematycznie eliminować należy z drzewostanów gatunki obce, w tym zwłaszcza obecne tu już licznie: robinię akacjową, dęby czerwone i czeremchę amerykańską. </a:t>
                      </a:r>
                      <a:endParaRPr lang="pl-PL" sz="900" dirty="0">
                        <a:effectLst/>
                        <a:latin typeface="Times New Roman" panose="02020603050405020304" pitchFamily="18" charset="0"/>
                        <a:ea typeface="Times New Roman" panose="02020603050405020304" pitchFamily="18" charset="0"/>
                      </a:endParaRPr>
                    </a:p>
                  </a:txBody>
                  <a:tcPr marL="22789" marR="22789" marT="0" marB="0"/>
                </a:tc>
              </a:tr>
            </a:tbl>
          </a:graphicData>
        </a:graphic>
      </p:graphicFrame>
      <p:pic>
        <p:nvPicPr>
          <p:cNvPr id="8" name="Obraz 7"/>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
        <p:nvSpPr>
          <p:cNvPr id="9" name="Prostokąt 8"/>
          <p:cNvSpPr/>
          <p:nvPr/>
        </p:nvSpPr>
        <p:spPr>
          <a:xfrm>
            <a:off x="17153" y="693223"/>
            <a:ext cx="9108504" cy="646331"/>
          </a:xfrm>
          <a:prstGeom prst="rect">
            <a:avLst/>
          </a:prstGeom>
        </p:spPr>
        <p:txBody>
          <a:bodyPr wrap="square">
            <a:spAutoFit/>
          </a:bodyPr>
          <a:lstStyle/>
          <a:p>
            <a:pPr algn="ctr"/>
            <a:r>
              <a:rPr lang="pl-PL" b="1" dirty="0" smtClean="0">
                <a:solidFill>
                  <a:schemeClr val="tx2">
                    <a:lumMod val="60000"/>
                    <a:lumOff val="40000"/>
                  </a:schemeClr>
                </a:solidFill>
                <a:latin typeface="Calibri" panose="020F0502020204030204" pitchFamily="34" charset="0"/>
                <a:ea typeface="Calibri" panose="020F0502020204030204" pitchFamily="34" charset="0"/>
                <a:cs typeface="Calibri" panose="020F0502020204030204" pitchFamily="34" charset="0"/>
              </a:rPr>
              <a:t>PROPONOWANY PARK KRAJOBRAZOWY (PORPONOWANA NAZWA: PARK KRAJOBRAZOWY WZNIESIEŃ WARSZEWSKICH)</a:t>
            </a:r>
            <a:endParaRPr lang="pl-PL" dirty="0">
              <a:solidFill>
                <a:schemeClr val="tx2">
                  <a:lumMod val="60000"/>
                  <a:lumOff val="40000"/>
                </a:schemeClr>
              </a:solidFill>
            </a:endParaRPr>
          </a:p>
        </p:txBody>
      </p:sp>
    </p:spTree>
    <p:extLst>
      <p:ext uri="{BB962C8B-B14F-4D97-AF65-F5344CB8AC3E}">
        <p14:creationId xmlns:p14="http://schemas.microsoft.com/office/powerpoint/2010/main" val="18357903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zawartości 5"/>
          <p:cNvSpPr>
            <a:spLocks noGrp="1"/>
          </p:cNvSpPr>
          <p:nvPr>
            <p:ph sz="quarter" idx="4"/>
          </p:nvPr>
        </p:nvSpPr>
        <p:spPr>
          <a:xfrm>
            <a:off x="425773" y="1556792"/>
            <a:ext cx="8291264" cy="5433467"/>
          </a:xfrm>
        </p:spPr>
        <p:txBody>
          <a:bodyPr>
            <a:normAutofit/>
          </a:bodyPr>
          <a:lstStyle/>
          <a:p>
            <a:pPr marL="0" indent="0" algn="ctr">
              <a:spcBef>
                <a:spcPts val="1200"/>
              </a:spcBef>
              <a:buNone/>
            </a:pPr>
            <a:r>
              <a:rPr lang="pl-PL" dirty="0"/>
              <a:t>Dla zachowania walorów </a:t>
            </a:r>
            <a:r>
              <a:rPr lang="pl-PL" dirty="0" smtClean="0"/>
              <a:t>przyrodniczych gminy </a:t>
            </a:r>
            <a:r>
              <a:rPr lang="pl-PL" dirty="0"/>
              <a:t>kluczowe jest wzmocnienie ochrony zachowanych dotychczas siedlisk z najlepiej wykształconymi pozostałościami ekosystemów naturalnych i półnaturalnych. </a:t>
            </a:r>
            <a:endParaRPr lang="pl-PL" dirty="0" smtClean="0"/>
          </a:p>
          <a:p>
            <a:pPr marL="0" indent="0" algn="ctr">
              <a:spcBef>
                <a:spcPts val="1200"/>
              </a:spcBef>
              <a:buNone/>
            </a:pPr>
            <a:r>
              <a:rPr lang="pl-PL" dirty="0" smtClean="0"/>
              <a:t>Wszystkie </a:t>
            </a:r>
            <a:r>
              <a:rPr lang="pl-PL" dirty="0"/>
              <a:t>obszary wyróżniające się </a:t>
            </a:r>
            <a:r>
              <a:rPr lang="pl-PL" dirty="0" smtClean="0"/>
              <a:t>pod </a:t>
            </a:r>
            <a:r>
              <a:rPr lang="pl-PL" dirty="0"/>
              <a:t>względem </a:t>
            </a:r>
            <a:r>
              <a:rPr lang="pl-PL" dirty="0" smtClean="0"/>
              <a:t>flory i roślinności, fauny oraz przyrody nieożywionej i krajobrazu zaproponowano </a:t>
            </a:r>
            <a:r>
              <a:rPr lang="pl-PL" dirty="0"/>
              <a:t>do ochrony powierzchniowej wskazując zagrożenia dla ich walorów i formułując wytyczne w zakresie działań ochronnych</a:t>
            </a:r>
            <a:r>
              <a:rPr lang="pl-PL" dirty="0" smtClean="0"/>
              <a:t>.</a:t>
            </a:r>
          </a:p>
          <a:p>
            <a:pPr>
              <a:buNone/>
            </a:pPr>
            <a:endParaRPr lang="pl-PL" dirty="0"/>
          </a:p>
        </p:txBody>
      </p:sp>
      <p:pic>
        <p:nvPicPr>
          <p:cNvPr id="3" name="Obraz 2"/>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8703"/>
            <a:ext cx="5759450" cy="604520"/>
          </a:xfrm>
          <a:prstGeom prst="rect">
            <a:avLst/>
          </a:prstGeom>
          <a:noFill/>
        </p:spPr>
      </p:pic>
      <p:sp>
        <p:nvSpPr>
          <p:cNvPr id="5" name="Prostokąt 4"/>
          <p:cNvSpPr/>
          <p:nvPr/>
        </p:nvSpPr>
        <p:spPr>
          <a:xfrm>
            <a:off x="179512" y="1350118"/>
            <a:ext cx="8856984" cy="5511124"/>
          </a:xfrm>
          <a:prstGeom prst="rect">
            <a:avLst/>
          </a:prstGeom>
        </p:spPr>
        <p:txBody>
          <a:bodyPr wrap="square">
            <a:spAutoFit/>
          </a:bodyPr>
          <a:lstStyle/>
          <a:p>
            <a:pPr marL="171450" indent="-171450">
              <a:lnSpc>
                <a:spcPct val="115000"/>
              </a:lnSpc>
              <a:spcAft>
                <a:spcPts val="1000"/>
              </a:spcAft>
              <a:buFont typeface="Arial" panose="020B0604020202020204" pitchFamily="34" charset="0"/>
              <a:buChar char="•"/>
            </a:pPr>
            <a:r>
              <a:rPr lang="pl-PL" sz="1200" dirty="0">
                <a:latin typeface="Calibri" panose="020F0502020204030204" pitchFamily="34" charset="0"/>
                <a:ea typeface="Calibri" panose="020F0502020204030204" pitchFamily="34" charset="0"/>
                <a:cs typeface="Calibri" panose="020F0502020204030204" pitchFamily="34" charset="0"/>
              </a:rPr>
              <a:t>1150 Laguny przybrzeżne </a:t>
            </a:r>
            <a:endParaRPr lang="pl-PL"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1000"/>
              </a:spcAft>
              <a:buFont typeface="Arial" panose="020B0604020202020204" pitchFamily="34" charset="0"/>
              <a:buChar char="•"/>
            </a:pPr>
            <a:r>
              <a:rPr lang="pl-PL" sz="1200" dirty="0">
                <a:latin typeface="Calibri" panose="020F0502020204030204" pitchFamily="34" charset="0"/>
                <a:ea typeface="Calibri" panose="020F0502020204030204" pitchFamily="34" charset="0"/>
                <a:cs typeface="Calibri" panose="020F0502020204030204" pitchFamily="34" charset="0"/>
              </a:rPr>
              <a:t>2330 Wydmy śródlądowe z murawami </a:t>
            </a:r>
            <a:r>
              <a:rPr lang="pl-PL" sz="1200" dirty="0" err="1">
                <a:latin typeface="Calibri" panose="020F0502020204030204" pitchFamily="34" charset="0"/>
                <a:ea typeface="Calibri" panose="020F0502020204030204" pitchFamily="34" charset="0"/>
                <a:cs typeface="Calibri" panose="020F0502020204030204" pitchFamily="34" charset="0"/>
              </a:rPr>
              <a:t>napiaskowymi</a:t>
            </a:r>
            <a:r>
              <a:rPr lang="pl-PL" sz="1200" dirty="0">
                <a:latin typeface="Calibri" panose="020F0502020204030204" pitchFamily="34" charset="0"/>
                <a:ea typeface="Calibri" panose="020F0502020204030204" pitchFamily="34" charset="0"/>
                <a:cs typeface="Calibri" panose="020F0502020204030204" pitchFamily="34" charset="0"/>
              </a:rPr>
              <a:t> (</a:t>
            </a:r>
            <a:r>
              <a:rPr lang="pl-PL" sz="1200" i="1" dirty="0" err="1">
                <a:latin typeface="Calibri" panose="020F0502020204030204" pitchFamily="34" charset="0"/>
                <a:ea typeface="Calibri" panose="020F0502020204030204" pitchFamily="34" charset="0"/>
                <a:cs typeface="Calibri" panose="020F0502020204030204" pitchFamily="34" charset="0"/>
              </a:rPr>
              <a:t>Corynephorus</a:t>
            </a:r>
            <a:r>
              <a:rPr lang="pl-PL" sz="1200" i="1" dirty="0">
                <a:latin typeface="Calibri" panose="020F0502020204030204" pitchFamily="34" charset="0"/>
                <a:ea typeface="Calibri" panose="020F0502020204030204" pitchFamily="34" charset="0"/>
                <a:cs typeface="Calibri" panose="020F0502020204030204" pitchFamily="34" charset="0"/>
              </a:rPr>
              <a:t>, </a:t>
            </a:r>
            <a:r>
              <a:rPr lang="pl-PL" sz="1200" i="1" dirty="0" err="1">
                <a:latin typeface="Calibri" panose="020F0502020204030204" pitchFamily="34" charset="0"/>
                <a:ea typeface="Calibri" panose="020F0502020204030204" pitchFamily="34" charset="0"/>
                <a:cs typeface="Calibri" panose="020F0502020204030204" pitchFamily="34" charset="0"/>
              </a:rPr>
              <a:t>Agrostis</a:t>
            </a:r>
            <a:r>
              <a:rPr lang="pl-PL" sz="1200" dirty="0">
                <a:latin typeface="Calibri" panose="020F0502020204030204" pitchFamily="34" charset="0"/>
                <a:ea typeface="Calibri" panose="020F0502020204030204" pitchFamily="34" charset="0"/>
                <a:cs typeface="Calibri" panose="020F0502020204030204" pitchFamily="34" charset="0"/>
              </a:rPr>
              <a:t>)</a:t>
            </a:r>
            <a:endParaRPr lang="pl-PL"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1000"/>
              </a:spcAft>
              <a:buFont typeface="Arial" panose="020B0604020202020204" pitchFamily="34" charset="0"/>
              <a:buChar char="•"/>
            </a:pPr>
            <a:r>
              <a:rPr lang="pl-PL" sz="1200" dirty="0">
                <a:latin typeface="Calibri" panose="020F0502020204030204" pitchFamily="34" charset="0"/>
                <a:ea typeface="Calibri" panose="020F0502020204030204" pitchFamily="34" charset="0"/>
                <a:cs typeface="Calibri" panose="020F0502020204030204" pitchFamily="34" charset="0"/>
              </a:rPr>
              <a:t>3150 Starorzecza i naturalne eutroficzne zbiorniki wodne ze zbiorowiskami z </a:t>
            </a:r>
            <a:r>
              <a:rPr lang="pl-PL" sz="1200" i="1" dirty="0" err="1">
                <a:latin typeface="Calibri" panose="020F0502020204030204" pitchFamily="34" charset="0"/>
                <a:ea typeface="Calibri" panose="020F0502020204030204" pitchFamily="34" charset="0"/>
                <a:cs typeface="Calibri" panose="020F0502020204030204" pitchFamily="34" charset="0"/>
              </a:rPr>
              <a:t>Nympheion</a:t>
            </a:r>
            <a:r>
              <a:rPr lang="pl-PL" sz="1200" i="1" dirty="0">
                <a:latin typeface="Calibri" panose="020F0502020204030204" pitchFamily="34" charset="0"/>
                <a:ea typeface="Calibri" panose="020F0502020204030204" pitchFamily="34" charset="0"/>
                <a:cs typeface="Calibri" panose="020F0502020204030204" pitchFamily="34" charset="0"/>
              </a:rPr>
              <a:t>, </a:t>
            </a:r>
            <a:r>
              <a:rPr lang="pl-PL" sz="1200" i="1" dirty="0" err="1">
                <a:latin typeface="Calibri" panose="020F0502020204030204" pitchFamily="34" charset="0"/>
                <a:ea typeface="Calibri" panose="020F0502020204030204" pitchFamily="34" charset="0"/>
                <a:cs typeface="Calibri" panose="020F0502020204030204" pitchFamily="34" charset="0"/>
              </a:rPr>
              <a:t>Potamion</a:t>
            </a:r>
            <a:endParaRPr lang="pl-PL"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1000"/>
              </a:spcAft>
              <a:buFont typeface="Arial" panose="020B0604020202020204" pitchFamily="34" charset="0"/>
              <a:buChar char="•"/>
            </a:pPr>
            <a:r>
              <a:rPr lang="pl-PL" sz="1200" dirty="0">
                <a:latin typeface="Calibri" panose="020F0502020204030204" pitchFamily="34" charset="0"/>
                <a:ea typeface="Calibri" panose="020F0502020204030204" pitchFamily="34" charset="0"/>
                <a:cs typeface="Calibri" panose="020F0502020204030204" pitchFamily="34" charset="0"/>
              </a:rPr>
              <a:t>3160 Naturalne, dystroficzne zbiorniki wodne</a:t>
            </a:r>
            <a:endParaRPr lang="pl-PL"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1000"/>
              </a:spcAft>
              <a:buFont typeface="Arial" panose="020B0604020202020204" pitchFamily="34" charset="0"/>
              <a:buChar char="•"/>
            </a:pPr>
            <a:r>
              <a:rPr lang="pl-PL" sz="1200" dirty="0">
                <a:latin typeface="Calibri" panose="020F0502020204030204" pitchFamily="34" charset="0"/>
                <a:ea typeface="Calibri" panose="020F0502020204030204" pitchFamily="34" charset="0"/>
                <a:cs typeface="Calibri" panose="020F0502020204030204" pitchFamily="34" charset="0"/>
              </a:rPr>
              <a:t>4030 Suche wrzosowiska (</a:t>
            </a:r>
            <a:r>
              <a:rPr lang="pl-PL" sz="1200" i="1" dirty="0" err="1">
                <a:latin typeface="Calibri" panose="020F0502020204030204" pitchFamily="34" charset="0"/>
                <a:ea typeface="Calibri" panose="020F0502020204030204" pitchFamily="34" charset="0"/>
                <a:cs typeface="Calibri" panose="020F0502020204030204" pitchFamily="34" charset="0"/>
              </a:rPr>
              <a:t>Calluno-Genistion</a:t>
            </a:r>
            <a:r>
              <a:rPr lang="pl-PL" sz="1200" i="1" dirty="0">
                <a:latin typeface="Calibri" panose="020F0502020204030204" pitchFamily="34" charset="0"/>
                <a:ea typeface="Calibri" panose="020F0502020204030204" pitchFamily="34" charset="0"/>
                <a:cs typeface="Calibri" panose="020F0502020204030204" pitchFamily="34" charset="0"/>
              </a:rPr>
              <a:t>, </a:t>
            </a:r>
            <a:r>
              <a:rPr lang="pl-PL" sz="1200" i="1" dirty="0" err="1">
                <a:latin typeface="Calibri" panose="020F0502020204030204" pitchFamily="34" charset="0"/>
                <a:ea typeface="Calibri" panose="020F0502020204030204" pitchFamily="34" charset="0"/>
                <a:cs typeface="Calibri" panose="020F0502020204030204" pitchFamily="34" charset="0"/>
              </a:rPr>
              <a:t>Pohlio-Callunion</a:t>
            </a:r>
            <a:r>
              <a:rPr lang="pl-PL" sz="1200" i="1" dirty="0">
                <a:latin typeface="Calibri" panose="020F0502020204030204" pitchFamily="34" charset="0"/>
                <a:ea typeface="Calibri" panose="020F0502020204030204" pitchFamily="34" charset="0"/>
                <a:cs typeface="Calibri" panose="020F0502020204030204" pitchFamily="34" charset="0"/>
              </a:rPr>
              <a:t>, </a:t>
            </a:r>
            <a:r>
              <a:rPr lang="pl-PL" sz="1200" i="1" dirty="0" err="1">
                <a:latin typeface="Calibri" panose="020F0502020204030204" pitchFamily="34" charset="0"/>
                <a:ea typeface="Calibri" panose="020F0502020204030204" pitchFamily="34" charset="0"/>
                <a:cs typeface="Calibri" panose="020F0502020204030204" pitchFamily="34" charset="0"/>
              </a:rPr>
              <a:t>Calluno-Arctostaphylion</a:t>
            </a:r>
            <a:r>
              <a:rPr lang="pl-PL" sz="1200" dirty="0">
                <a:latin typeface="Calibri" panose="020F0502020204030204" pitchFamily="34" charset="0"/>
                <a:ea typeface="Calibri" panose="020F0502020204030204" pitchFamily="34" charset="0"/>
                <a:cs typeface="Calibri" panose="020F0502020204030204" pitchFamily="34" charset="0"/>
              </a:rPr>
              <a:t>)</a:t>
            </a:r>
            <a:endParaRPr lang="pl-PL"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1200"/>
              </a:spcAft>
              <a:buFont typeface="Arial" panose="020B0604020202020204" pitchFamily="34" charset="0"/>
              <a:buChar char="•"/>
            </a:pP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6430 </a:t>
            </a:r>
            <a:r>
              <a:rPr lang="pl-PL" sz="1200" dirty="0" err="1">
                <a:solidFill>
                  <a:srgbClr val="000000"/>
                </a:solidFill>
                <a:latin typeface="Calibri" panose="020F0502020204030204" pitchFamily="34" charset="0"/>
                <a:ea typeface="Calibri" panose="020F0502020204030204" pitchFamily="34" charset="0"/>
                <a:cs typeface="Calibri" panose="020F0502020204030204" pitchFamily="34" charset="0"/>
              </a:rPr>
              <a:t>Ziołorośla</a:t>
            </a: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 górskie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Adenostylion</a:t>
            </a:r>
            <a:r>
              <a:rPr lang="pl-PL" sz="12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alliariae</a:t>
            </a: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 i </a:t>
            </a:r>
            <a:r>
              <a:rPr lang="pl-PL" sz="1200" dirty="0" err="1">
                <a:solidFill>
                  <a:srgbClr val="000000"/>
                </a:solidFill>
                <a:latin typeface="Calibri" panose="020F0502020204030204" pitchFamily="34" charset="0"/>
                <a:ea typeface="Calibri" panose="020F0502020204030204" pitchFamily="34" charset="0"/>
                <a:cs typeface="Calibri" panose="020F0502020204030204" pitchFamily="34" charset="0"/>
              </a:rPr>
              <a:t>ziołorośla</a:t>
            </a: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 nadrzeczne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Convolvuletalia</a:t>
            </a:r>
            <a:r>
              <a:rPr lang="pl-PL" sz="12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sepium</a:t>
            </a: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pl-PL"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1000"/>
              </a:spcAft>
              <a:buFont typeface="Arial" panose="020B0604020202020204" pitchFamily="34" charset="0"/>
              <a:buChar char="•"/>
            </a:pP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6510 Niżowe i górskie świeże łąki użytkowane ekstensywnie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Arrhenatherion</a:t>
            </a:r>
            <a:r>
              <a:rPr lang="pl-PL" sz="12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elatioris</a:t>
            </a: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pl-PL"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1000"/>
              </a:spcAft>
              <a:buFont typeface="Arial" panose="020B0604020202020204" pitchFamily="34" charset="0"/>
              <a:buChar char="•"/>
            </a:pP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7110 Torfowiska wysokie z roślinnością torfotwórczą (żywe)*</a:t>
            </a:r>
            <a:endParaRPr lang="pl-PL"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1000"/>
              </a:spcAft>
              <a:buFont typeface="Arial" panose="020B0604020202020204" pitchFamily="34" charset="0"/>
              <a:buChar char="•"/>
            </a:pP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7140 Torfowiska przejściowe i trzęsawiska (przeważnie z roślinnością z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Scheuchzerio-Caricetea</a:t>
            </a: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pl-PL"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1000"/>
              </a:spcAft>
              <a:buFont typeface="Arial" panose="020B0604020202020204" pitchFamily="34" charset="0"/>
              <a:buChar char="•"/>
            </a:pP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9110 Kwaśne buczyny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Luzulo-Fagenion</a:t>
            </a: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pl-PL"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1000"/>
              </a:spcAft>
              <a:buFont typeface="Arial" panose="020B0604020202020204" pitchFamily="34" charset="0"/>
              <a:buChar char="•"/>
            </a:pP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9130 Żyzne buczyny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Dentario</a:t>
            </a:r>
            <a:r>
              <a:rPr lang="pl-PL" sz="12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glandulosae-Fagenion</a:t>
            </a:r>
            <a:r>
              <a:rPr lang="pl-PL" sz="1200" i="1" dirty="0">
                <a:solidFill>
                  <a:srgbClr val="000000"/>
                </a:solidFill>
                <a:latin typeface="Calibri" panose="020F0502020204030204" pitchFamily="34" charset="0"/>
                <a:ea typeface="Calibri" panose="020F0502020204030204" pitchFamily="34" charset="0"/>
                <a:cs typeface="Calibri" panose="020F0502020204030204" pitchFamily="34" charset="0"/>
              </a:rPr>
              <a:t>, Galio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odorati-Fagenion</a:t>
            </a: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pl-PL"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1000"/>
              </a:spcAft>
              <a:buFont typeface="Arial" panose="020B0604020202020204" pitchFamily="34" charset="0"/>
              <a:buChar char="•"/>
            </a:pP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9160 Grąd </a:t>
            </a:r>
            <a:r>
              <a:rPr lang="pl-PL" sz="1200" dirty="0" err="1">
                <a:solidFill>
                  <a:srgbClr val="000000"/>
                </a:solidFill>
                <a:latin typeface="Calibri" panose="020F0502020204030204" pitchFamily="34" charset="0"/>
                <a:ea typeface="Calibri" panose="020F0502020204030204" pitchFamily="34" charset="0"/>
                <a:cs typeface="Calibri" panose="020F0502020204030204" pitchFamily="34" charset="0"/>
              </a:rPr>
              <a:t>subatlantycki</a:t>
            </a: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Stellario-Carpinetum</a:t>
            </a: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pl-PL"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1000"/>
              </a:spcAft>
              <a:buFont typeface="Arial" panose="020B0604020202020204" pitchFamily="34" charset="0"/>
              <a:buChar char="•"/>
            </a:pP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9190 Kwaśne dąbrowy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Quercion</a:t>
            </a:r>
            <a:r>
              <a:rPr lang="pl-PL" sz="12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robori-petraeae</a:t>
            </a: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pl-PL"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15000"/>
              </a:lnSpc>
              <a:spcAft>
                <a:spcPts val="1000"/>
              </a:spcAft>
              <a:buFont typeface="Arial" panose="020B0604020202020204" pitchFamily="34" charset="0"/>
              <a:buChar char="•"/>
            </a:pP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91D0 bory i lasy bagienne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Vaccinio</a:t>
            </a:r>
            <a:r>
              <a:rPr lang="pl-PL" sz="12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uliginosi-Betuletum</a:t>
            </a:r>
            <a:r>
              <a:rPr lang="pl-PL" sz="12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pubescentis</a:t>
            </a:r>
            <a:r>
              <a:rPr lang="pl-PL" sz="12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Vaccinio</a:t>
            </a:r>
            <a:r>
              <a:rPr lang="pl-PL" sz="12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uliginosi-Pinetum</a:t>
            </a:r>
            <a:r>
              <a:rPr lang="pl-PL" sz="12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Pino</a:t>
            </a:r>
            <a:r>
              <a:rPr lang="pl-PL" sz="12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mugo-Sphagnetum</a:t>
            </a:r>
            <a:r>
              <a:rPr lang="pl-PL" sz="12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Sphagno</a:t>
            </a:r>
            <a:r>
              <a:rPr lang="pl-PL" sz="12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girgensohnii-Piceetum</a:t>
            </a: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 i brzozowo-sosnowe bagienne lasy borealne)*</a:t>
            </a:r>
            <a:endParaRPr lang="pl-PL"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15000"/>
              </a:lnSpc>
              <a:spcAft>
                <a:spcPts val="1000"/>
              </a:spcAft>
              <a:buFont typeface="Arial" panose="020B0604020202020204" pitchFamily="34" charset="0"/>
              <a:buChar char="•"/>
            </a:pP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91E0 Łęgi wierzbowe, topolowe, olszowe i jesionowe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Salicetum</a:t>
            </a:r>
            <a:r>
              <a:rPr lang="pl-PL" sz="1200" i="1" dirty="0">
                <a:solidFill>
                  <a:srgbClr val="000000"/>
                </a:solidFill>
                <a:latin typeface="Calibri" panose="020F0502020204030204" pitchFamily="34" charset="0"/>
                <a:ea typeface="Calibri" panose="020F0502020204030204" pitchFamily="34" charset="0"/>
                <a:cs typeface="Calibri" panose="020F0502020204030204" pitchFamily="34" charset="0"/>
              </a:rPr>
              <a:t> albo-</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fragilis</a:t>
            </a:r>
            <a:r>
              <a:rPr lang="pl-PL" sz="12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Populetum</a:t>
            </a:r>
            <a:r>
              <a:rPr lang="pl-PL" sz="12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albae</a:t>
            </a:r>
            <a:r>
              <a:rPr lang="pl-PL" sz="12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Alnenion</a:t>
            </a:r>
            <a:r>
              <a:rPr lang="pl-PL" sz="12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l-PL" sz="1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glutinoso-incanae</a:t>
            </a:r>
            <a:r>
              <a:rPr lang="pl-PL" sz="1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l-PL" sz="1200" dirty="0">
                <a:latin typeface="Calibri" panose="020F0502020204030204" pitchFamily="34" charset="0"/>
                <a:ea typeface="Calibri" panose="020F0502020204030204" pitchFamily="34" charset="0"/>
                <a:cs typeface="Calibri" panose="020F0502020204030204" pitchFamily="34" charset="0"/>
              </a:rPr>
              <a:t>i olsy źródliskowe</a:t>
            </a:r>
            <a:endParaRPr lang="pl-PL"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Prostokąt 5"/>
          <p:cNvSpPr/>
          <p:nvPr/>
        </p:nvSpPr>
        <p:spPr>
          <a:xfrm>
            <a:off x="323528" y="724251"/>
            <a:ext cx="8568952" cy="729430"/>
          </a:xfrm>
          <a:prstGeom prst="rect">
            <a:avLst/>
          </a:prstGeom>
        </p:spPr>
        <p:txBody>
          <a:bodyPr wrap="square">
            <a:spAutoFit/>
          </a:bodyPr>
          <a:lstStyle/>
          <a:p>
            <a:pPr algn="ctr">
              <a:lnSpc>
                <a:spcPct val="115000"/>
              </a:lnSpc>
              <a:spcBef>
                <a:spcPts val="1000"/>
              </a:spcBef>
              <a:spcAft>
                <a:spcPts val="0"/>
              </a:spcAft>
            </a:pPr>
            <a:r>
              <a:rPr lang="pl-PL" b="1" dirty="0" smtClean="0">
                <a:solidFill>
                  <a:schemeClr val="tx2">
                    <a:lumMod val="60000"/>
                    <a:lumOff val="40000"/>
                  </a:schemeClr>
                </a:solidFill>
                <a:latin typeface="Calibri" panose="020F0502020204030204" pitchFamily="34" charset="0"/>
                <a:ea typeface="Times New Roman" panose="02020603050405020304" pitchFamily="18" charset="0"/>
                <a:cs typeface="Calibri" panose="020F0502020204030204" pitchFamily="34" charset="0"/>
              </a:rPr>
              <a:t>WYSTĘPOWANIE NA TERENIE GMINY SIEDLISK PRZYRODNICZYCH WYMIENIONYCH W ZAŁĄCZNIKU I TZW. DYREKTYWY SIEDLISKOWEJ</a:t>
            </a:r>
            <a:endParaRPr lang="pl-PL" b="1" dirty="0">
              <a:solidFill>
                <a:schemeClr val="tx2">
                  <a:lumMod val="60000"/>
                  <a:lumOff val="40000"/>
                </a:schemeClr>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8958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p:txBody>
          <a:bodyPr/>
          <a:lstStyle/>
          <a:p>
            <a:endParaRPr lang="pl-PL"/>
          </a:p>
        </p:txBody>
      </p:sp>
      <p:sp>
        <p:nvSpPr>
          <p:cNvPr id="5" name="pole tekstowe 4"/>
          <p:cNvSpPr txBox="1"/>
          <p:nvPr/>
        </p:nvSpPr>
        <p:spPr>
          <a:xfrm>
            <a:off x="107504" y="674700"/>
            <a:ext cx="8928992" cy="400110"/>
          </a:xfrm>
          <a:prstGeom prst="rect">
            <a:avLst/>
          </a:prstGeom>
          <a:noFill/>
        </p:spPr>
        <p:txBody>
          <a:bodyPr wrap="square" rtlCol="0">
            <a:spAutoFit/>
          </a:bodyPr>
          <a:lstStyle/>
          <a:p>
            <a:r>
              <a:rPr lang="pl-PL" sz="2000" b="1" dirty="0" smtClean="0"/>
              <a:t>Pomniki przyrody: </a:t>
            </a:r>
            <a:r>
              <a:rPr lang="pl-PL" dirty="0" smtClean="0"/>
              <a:t>12 istniejących (czerwone punkty), 32 proponowane (zielone punkty)</a:t>
            </a:r>
          </a:p>
        </p:txBody>
      </p:sp>
      <p:sp>
        <p:nvSpPr>
          <p:cNvPr id="6" name="pole tekstowe 5"/>
          <p:cNvSpPr txBox="1"/>
          <p:nvPr/>
        </p:nvSpPr>
        <p:spPr>
          <a:xfrm>
            <a:off x="3563888" y="156400"/>
            <a:ext cx="184731" cy="369332"/>
          </a:xfrm>
          <a:prstGeom prst="rect">
            <a:avLst/>
          </a:prstGeom>
          <a:noFill/>
        </p:spPr>
        <p:txBody>
          <a:bodyPr wrap="none" rtlCol="0">
            <a:spAutoFit/>
          </a:bodyPr>
          <a:lstStyle/>
          <a:p>
            <a:endParaRPr lang="pl-PL" dirty="0"/>
          </a:p>
        </p:txBody>
      </p:sp>
      <p:pic>
        <p:nvPicPr>
          <p:cNvPr id="7" name="Obraz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1074810"/>
            <a:ext cx="7488832" cy="5783190"/>
          </a:xfrm>
          <a:prstGeom prst="rect">
            <a:avLst/>
          </a:prstGeom>
        </p:spPr>
      </p:pic>
      <p:pic>
        <p:nvPicPr>
          <p:cNvPr id="8" name="Obraz 7"/>
          <p:cNvPicPr/>
          <p:nvPr/>
        </p:nvPicPr>
        <p:blipFill>
          <a:blip r:embed="rId3">
            <a:extLst>
              <a:ext uri="{28A0092B-C50C-407E-A947-70E740481C1C}">
                <a14:useLocalDpi xmlns:a14="http://schemas.microsoft.com/office/drawing/2010/main" val="0"/>
              </a:ext>
            </a:extLst>
          </a:blip>
          <a:srcRect/>
          <a:stretch>
            <a:fillRect/>
          </a:stretch>
        </p:blipFill>
        <p:spPr bwMode="auto">
          <a:xfrm>
            <a:off x="1619672" y="53595"/>
            <a:ext cx="5759450" cy="604520"/>
          </a:xfrm>
          <a:prstGeom prst="rect">
            <a:avLst/>
          </a:prstGeom>
          <a:noFill/>
        </p:spPr>
      </p:pic>
    </p:spTree>
    <p:extLst>
      <p:ext uri="{BB962C8B-B14F-4D97-AF65-F5344CB8AC3E}">
        <p14:creationId xmlns:p14="http://schemas.microsoft.com/office/powerpoint/2010/main" val="2106573839"/>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819</TotalTime>
  <Words>9225</Words>
  <Application>Microsoft Office PowerPoint</Application>
  <PresentationFormat>Pokaz na ekranie (4:3)</PresentationFormat>
  <Paragraphs>1077</Paragraphs>
  <Slides>71</Slides>
  <Notes>1</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71</vt:i4>
      </vt:variant>
    </vt:vector>
  </HeadingPairs>
  <TitlesOfParts>
    <vt:vector size="79" baseType="lpstr">
      <vt:lpstr>Arial</vt:lpstr>
      <vt:lpstr>Arial Black</vt:lpstr>
      <vt:lpstr>Calibri</vt:lpstr>
      <vt:lpstr>Cambria</vt:lpstr>
      <vt:lpstr>ISOCTEUR</vt:lpstr>
      <vt:lpstr>Symbol</vt:lpstr>
      <vt:lpstr>Times New Roman</vt:lpstr>
      <vt:lpstr>Motyw pakietu Office</vt:lpstr>
      <vt:lpstr>Prezentacja programu PowerPoint</vt:lpstr>
      <vt:lpstr>CEL WYKONANIA WALORYZACJI PRZYRODNICZEJ</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Drzewa kwalifikujące się do ochrony w formie pomników przyrody na terenie gminy Police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GŁÓWNE ZASOBY PRZYRODY NIEOŻYWIONEJ I KRAJOBRAZU GMINY</vt:lpstr>
      <vt:lpstr>CHARAKTERYSTYKA RZEŹBY TERENU</vt:lpstr>
      <vt:lpstr>RZEŹBA TERENU</vt:lpstr>
      <vt:lpstr>RZEŹBA TERENU</vt:lpstr>
      <vt:lpstr>RZEŹBA TERENU</vt:lpstr>
      <vt:lpstr>TERENY LEŚNE</vt:lpstr>
      <vt:lpstr>WGLĄDY WIDOKOWE</vt:lpstr>
      <vt:lpstr>WGLĄDY WIDOKOWE</vt:lpstr>
      <vt:lpstr>Prezentacja programu PowerPoint</vt:lpstr>
      <vt:lpstr>WALORY KRAJOBRAZOWE WÓD</vt:lpstr>
      <vt:lpstr>WALORY KRAJOBRAZOWE WÓD</vt:lpstr>
      <vt:lpstr>ALEJE I ZADRZEWIENIA KSZTAŁTUJĄCE KRAJOBRAZ</vt:lpstr>
      <vt:lpstr>ALEJE I ZADRZEWIENIA KSZTAŁTUJĄCE KRAJOBRAZ</vt:lpstr>
      <vt:lpstr>PARKI PODWORSKIE</vt:lpstr>
      <vt:lpstr>ZABUDOWA HARMONIJNA – CENNE UKŁADY</vt:lpstr>
      <vt:lpstr>ZABUDOWA HARMONIJNA WIEJSKA</vt:lpstr>
      <vt:lpstr>ZABUDOWA HARMONIJNA UKŁADÓW MIEJSKICH</vt:lpstr>
      <vt:lpstr>ZABUDOWA CZĘŚCIOWO DYSHARMONIJNA MIEJSKA/WIEJSKA</vt:lpstr>
      <vt:lpstr>DZIEDZICTWO KULTUROWE </vt:lpstr>
      <vt:lpstr>OBIEKTY FORTYFIKACYJNE</vt:lpstr>
      <vt:lpstr>DAWNE CMENTARZE I MIEJSCA KULTU</vt:lpstr>
      <vt:lpstr>TERENY ZIELONE</vt:lpstr>
      <vt:lpstr>DOMINANTY KRAJOBRAZOWE</vt:lpstr>
      <vt:lpstr>DOMINANTY KRAJOBRAZOWE</vt:lpstr>
      <vt:lpstr>DOMINANTY KRAJOBRAZOWE</vt:lpstr>
      <vt:lpstr>TERENY PRZEMYSŁOWE I ZDEGRADOWANE</vt:lpstr>
      <vt:lpstr>TERENY PRZEMYSŁOWE I ZDEGRADOWANE</vt:lpstr>
      <vt:lpstr>GŁAZY, ŹRÓDLISKA I GŁAZOWISKA</vt:lpstr>
      <vt:lpstr>Prezentacja programu PowerPoint</vt:lpstr>
      <vt:lpstr>ISTNIEJĄCE OBSZARY CHRONIONE NA TERENIE GMNY POLICE</vt:lpstr>
      <vt:lpstr>Prezentacja programu PowerPoint</vt:lpstr>
      <vt:lpstr>OBSZARY ZAPROPONOWANE DO OCHRONY W WYNIKU PRZEPROWADZONEJ INWENTARYZACJI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Krzysztof Ziarnek</dc:creator>
  <cp:lastModifiedBy>Komputer-test</cp:lastModifiedBy>
  <cp:revision>90</cp:revision>
  <dcterms:created xsi:type="dcterms:W3CDTF">2020-07-02T19:27:46Z</dcterms:created>
  <dcterms:modified xsi:type="dcterms:W3CDTF">2020-07-24T10:14:50Z</dcterms:modified>
</cp:coreProperties>
</file>